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sldIdLst>
    <p:sldId id="334" r:id="rId5"/>
    <p:sldId id="257" r:id="rId6"/>
    <p:sldId id="276" r:id="rId7"/>
    <p:sldId id="260" r:id="rId8"/>
    <p:sldId id="261" r:id="rId9"/>
    <p:sldId id="262" r:id="rId10"/>
    <p:sldId id="263" r:id="rId11"/>
    <p:sldId id="264" r:id="rId12"/>
    <p:sldId id="265" r:id="rId13"/>
    <p:sldId id="277" r:id="rId14"/>
    <p:sldId id="266" r:id="rId15"/>
    <p:sldId id="278" r:id="rId16"/>
    <p:sldId id="279" r:id="rId17"/>
    <p:sldId id="275" r:id="rId18"/>
    <p:sldId id="258" r:id="rId19"/>
    <p:sldId id="259" r:id="rId20"/>
    <p:sldId id="267" r:id="rId21"/>
    <p:sldId id="268" r:id="rId22"/>
    <p:sldId id="269" r:id="rId23"/>
    <p:sldId id="270" r:id="rId24"/>
    <p:sldId id="272" r:id="rId25"/>
    <p:sldId id="273"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5" r:id="rId79"/>
    <p:sldId id="336"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27" autoAdjust="0"/>
  </p:normalViewPr>
  <p:slideViewPr>
    <p:cSldViewPr snapToGrid="0">
      <p:cViewPr varScale="1">
        <p:scale>
          <a:sx n="69" d="100"/>
          <a:sy n="69" d="100"/>
        </p:scale>
        <p:origin x="1205" y="6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64736-4E16-4142-A1C7-7A45C158DEEB}"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6EB9A-10BE-4CB6-A6C3-4DA68E104727}" type="slidenum">
              <a:rPr lang="en-US" smtClean="0"/>
              <a:t>‹#›</a:t>
            </a:fld>
            <a:endParaRPr lang="en-US"/>
          </a:p>
        </p:txBody>
      </p:sp>
    </p:spTree>
    <p:extLst>
      <p:ext uri="{BB962C8B-B14F-4D97-AF65-F5344CB8AC3E}">
        <p14:creationId xmlns:p14="http://schemas.microsoft.com/office/powerpoint/2010/main" val="351243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1" dirty="0">
                <a:solidFill>
                  <a:srgbClr val="000000"/>
                </a:solidFill>
                <a:latin typeface="Segoe UI" panose="020B0502040204020203" pitchFamily="34" charset="0"/>
              </a:rPr>
              <a:t>1- "Examples of non-clock input pins of a sequential device: D (Data), S(Set) or R (Reset), E (Enable)."</a:t>
            </a:r>
          </a:p>
          <a:p>
            <a:pPr rtl="0"/>
            <a:endParaRPr lang="en-US" sz="1800" dirty="0">
              <a:solidFill>
                <a:srgbClr val="000000"/>
              </a:solidFill>
              <a:latin typeface="Segoe UI" panose="020B0502040204020203" pitchFamily="34" charset="0"/>
            </a:endParaRPr>
          </a:p>
          <a:p>
            <a:pPr rtl="0"/>
            <a:r>
              <a:rPr lang="en-US" sz="1800" b="1" i="1" dirty="0">
                <a:solidFill>
                  <a:srgbClr val="000000"/>
                </a:solidFill>
                <a:latin typeface="Segoe UI" panose="020B0502040204020203" pitchFamily="34" charset="0"/>
              </a:rPr>
              <a:t>Static Timing Analysis determines if a circuit meets timing constraints during and after synthesis</a:t>
            </a:r>
          </a:p>
          <a:p>
            <a:pPr rtl="0"/>
            <a:endParaRPr lang="en-US" sz="1800" i="1" dirty="0">
              <a:solidFill>
                <a:srgbClr val="000000"/>
              </a:solidFill>
              <a:latin typeface="Segoe UI" panose="020B0502040204020203" pitchFamily="34" charset="0"/>
            </a:endParaRPr>
          </a:p>
          <a:p>
            <a:pPr rtl="0"/>
            <a:r>
              <a:rPr lang="en-US" sz="1800" i="1" dirty="0">
                <a:solidFill>
                  <a:srgbClr val="000000"/>
                </a:solidFill>
                <a:latin typeface="Segoe UI" panose="020B0502040204020203" pitchFamily="34" charset="0"/>
              </a:rPr>
              <a:t>This involves three main steps:</a:t>
            </a:r>
          </a:p>
          <a:p>
            <a:pPr rtl="0"/>
            <a:endParaRPr lang="en-US" sz="1800" i="1" dirty="0">
              <a:solidFill>
                <a:srgbClr val="000000"/>
              </a:solidFill>
              <a:latin typeface="Segoe UI" panose="020B0502040204020203" pitchFamily="34" charset="0"/>
            </a:endParaRPr>
          </a:p>
          <a:p>
            <a:pPr rtl="0"/>
            <a:r>
              <a:rPr lang="en-US" sz="1800" i="1" dirty="0">
                <a:solidFill>
                  <a:srgbClr val="000000"/>
                </a:solidFill>
                <a:latin typeface="Segoe UI" panose="020B0502040204020203" pitchFamily="34" charset="0"/>
              </a:rPr>
              <a:t>1) The design is broken down into sets of timing paths</a:t>
            </a:r>
          </a:p>
          <a:p>
            <a:pPr rtl="0"/>
            <a:endParaRPr lang="en-US" sz="1800" i="1" dirty="0">
              <a:solidFill>
                <a:srgbClr val="000000"/>
              </a:solidFill>
              <a:latin typeface="Segoe UI" panose="020B0502040204020203" pitchFamily="34" charset="0"/>
            </a:endParaRPr>
          </a:p>
          <a:p>
            <a:pPr rtl="0"/>
            <a:r>
              <a:rPr lang="en-US" sz="1800" i="1" dirty="0">
                <a:solidFill>
                  <a:srgbClr val="000000"/>
                </a:solidFill>
                <a:latin typeface="Segoe UI" panose="020B0502040204020203" pitchFamily="34" charset="0"/>
              </a:rPr>
              <a:t>2) The delay of each path is calculated</a:t>
            </a:r>
          </a:p>
          <a:p>
            <a:pPr rtl="0"/>
            <a:endParaRPr lang="en-US" sz="1800" i="1" dirty="0">
              <a:solidFill>
                <a:srgbClr val="000000"/>
              </a:solidFill>
              <a:latin typeface="Segoe UI" panose="020B0502040204020203" pitchFamily="34" charset="0"/>
            </a:endParaRPr>
          </a:p>
          <a:p>
            <a:pPr rtl="0"/>
            <a:r>
              <a:rPr lang="en-US" sz="1800" i="1" dirty="0">
                <a:solidFill>
                  <a:srgbClr val="000000"/>
                </a:solidFill>
                <a:latin typeface="Segoe UI" panose="020B0502040204020203" pitchFamily="34" charset="0"/>
              </a:rPr>
              <a:t>3) Path delays are compared against</a:t>
            </a:r>
          </a:p>
          <a:p>
            <a:pPr rtl="0"/>
            <a:r>
              <a:rPr lang="en-US" sz="1800" dirty="0">
                <a:solidFill>
                  <a:srgbClr val="000000"/>
                </a:solidFill>
                <a:latin typeface="Segoe UI" panose="020B0502040204020203" pitchFamily="34" charset="0"/>
              </a:rPr>
              <a:t> </a:t>
            </a:r>
          </a:p>
          <a:p>
            <a:pPr rtl="0"/>
            <a:r>
              <a:rPr lang="en-US" sz="1800" dirty="0">
                <a:solidFill>
                  <a:srgbClr val="000000"/>
                </a:solidFill>
                <a:latin typeface="Segoe UI" panose="020B0502040204020203" pitchFamily="34" charset="0"/>
              </a:rPr>
              <a:t>expected arrival times to determine if constraints have been met or not</a:t>
            </a:r>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18</a:t>
            </a:fld>
            <a:endParaRPr lang="en-US"/>
          </a:p>
        </p:txBody>
      </p:sp>
    </p:spTree>
    <p:extLst>
      <p:ext uri="{BB962C8B-B14F-4D97-AF65-F5344CB8AC3E}">
        <p14:creationId xmlns:p14="http://schemas.microsoft.com/office/powerpoint/2010/main" val="393304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31</a:t>
            </a:fld>
            <a:endParaRPr lang="en-US"/>
          </a:p>
        </p:txBody>
      </p:sp>
    </p:spTree>
    <p:extLst>
      <p:ext uri="{BB962C8B-B14F-4D97-AF65-F5344CB8AC3E}">
        <p14:creationId xmlns:p14="http://schemas.microsoft.com/office/powerpoint/2010/main" val="346005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37</a:t>
            </a:fld>
            <a:endParaRPr lang="en-US"/>
          </a:p>
        </p:txBody>
      </p:sp>
    </p:spTree>
    <p:extLst>
      <p:ext uri="{BB962C8B-B14F-4D97-AF65-F5344CB8AC3E}">
        <p14:creationId xmlns:p14="http://schemas.microsoft.com/office/powerpoint/2010/main" val="89064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Segoe UI" panose="020B0502040204020203" pitchFamily="34" charset="0"/>
              </a:rPr>
              <a:t>The goal of this example is to tell the Compiler that input timing path N (including the setup time of FF2) only has 40% of the clock period. If the designer for Circuit X does also constrains their block's output path to 40% of the clock period this allows a 20% timing margin between the blocks.</a:t>
            </a:r>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42</a:t>
            </a:fld>
            <a:endParaRPr lang="en-US"/>
          </a:p>
        </p:txBody>
      </p:sp>
    </p:spTree>
    <p:extLst>
      <p:ext uri="{BB962C8B-B14F-4D97-AF65-F5344CB8AC3E}">
        <p14:creationId xmlns:p14="http://schemas.microsoft.com/office/powerpoint/2010/main" val="357689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C6EB9A-10BE-4CB6-A6C3-4DA68E104727}" type="slidenum">
              <a:rPr lang="en-US" smtClean="0"/>
              <a:t>50</a:t>
            </a:fld>
            <a:endParaRPr lang="en-US"/>
          </a:p>
        </p:txBody>
      </p:sp>
    </p:spTree>
    <p:extLst>
      <p:ext uri="{BB962C8B-B14F-4D97-AF65-F5344CB8AC3E}">
        <p14:creationId xmlns:p14="http://schemas.microsoft.com/office/powerpoint/2010/main" val="188300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Times New Roman" panose="02020603050405020304" pitchFamily="18" charset="0"/>
                <a:cs typeface="Times New Roman" panose="02020603050405020304" pitchFamily="18" charset="0"/>
              </a:rPr>
              <a:t>The following example shows the output when there are two clocks: CLKB has period of 3ns and CLKC has a period of 2ns </a:t>
            </a:r>
          </a:p>
          <a:p>
            <a:endParaRPr lang="en-US" sz="1200" b="0" dirty="0">
              <a:latin typeface="Times New Roman" panose="02020603050405020304" pitchFamily="18" charset="0"/>
              <a:cs typeface="Times New Roman" panose="02020603050405020304" pitchFamily="18" charset="0"/>
            </a:endParaRPr>
          </a:p>
          <a:p>
            <a:endParaRPr lang="en-US" sz="1200" b="0" dirty="0">
              <a:latin typeface="Times New Roman" panose="02020603050405020304" pitchFamily="18" charset="0"/>
              <a:cs typeface="Times New Roman" panose="02020603050405020304" pitchFamily="18" charset="0"/>
            </a:endParaRPr>
          </a:p>
          <a:p>
            <a:r>
              <a:rPr lang="en-US" sz="1200" b="0" dirty="0" err="1">
                <a:latin typeface="Times New Roman" panose="02020603050405020304" pitchFamily="18" charset="0"/>
                <a:cs typeface="Times New Roman" panose="02020603050405020304" pitchFamily="18" charset="0"/>
              </a:rPr>
              <a:t>report_interclock_relation</a:t>
            </a:r>
            <a:endParaRPr lang="en-US" sz="1200" b="0" dirty="0">
              <a:latin typeface="Times New Roman" panose="02020603050405020304" pitchFamily="18" charset="0"/>
              <a:cs typeface="Times New Roman" panose="02020603050405020304" pitchFamily="18" charset="0"/>
            </a:endParaRP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a:t>
            </a:r>
          </a:p>
          <a:p>
            <a:r>
              <a:rPr lang="en-US" sz="1200" b="0" dirty="0">
                <a:latin typeface="Times New Roman" panose="02020603050405020304" pitchFamily="18" charset="0"/>
                <a:cs typeface="Times New Roman" panose="02020603050405020304" pitchFamily="18" charset="0"/>
              </a:rPr>
              <a:t>Report: </a:t>
            </a:r>
            <a:r>
              <a:rPr lang="en-US" sz="1200" b="0" dirty="0" err="1">
                <a:latin typeface="Times New Roman" panose="02020603050405020304" pitchFamily="18" charset="0"/>
                <a:cs typeface="Times New Roman" panose="02020603050405020304" pitchFamily="18" charset="0"/>
              </a:rPr>
              <a:t>Interclock</a:t>
            </a:r>
            <a:r>
              <a:rPr lang="en-US" sz="1200" b="0" dirty="0">
                <a:latin typeface="Times New Roman" panose="02020603050405020304" pitchFamily="18" charset="0"/>
                <a:cs typeface="Times New Roman" panose="02020603050405020304" pitchFamily="18" charset="0"/>
              </a:rPr>
              <a:t> Relation</a:t>
            </a:r>
          </a:p>
          <a:p>
            <a:r>
              <a:rPr lang="en-US" sz="1200" b="0" dirty="0">
                <a:latin typeface="Times New Roman" panose="02020603050405020304" pitchFamily="18" charset="0"/>
                <a:cs typeface="Times New Roman" panose="02020603050405020304" pitchFamily="18" charset="0"/>
              </a:rPr>
              <a:t>***************************</a:t>
            </a: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From	period1	count1	To	Period2 	Count2 	Common</a:t>
            </a:r>
          </a:p>
          <a:p>
            <a:r>
              <a:rPr lang="en-US" sz="1200" b="0" dirty="0">
                <a:latin typeface="Times New Roman" panose="02020603050405020304" pitchFamily="18" charset="0"/>
                <a:cs typeface="Times New Roman" panose="02020603050405020304" pitchFamily="18" charset="0"/>
              </a:rPr>
              <a:t>----------------------------------------------------------------------------------------------------------------</a:t>
            </a:r>
          </a:p>
          <a:p>
            <a:r>
              <a:rPr lang="en-US" sz="1200" b="0" dirty="0">
                <a:latin typeface="Times New Roman" panose="02020603050405020304" pitchFamily="18" charset="0"/>
                <a:cs typeface="Times New Roman" panose="02020603050405020304" pitchFamily="18" charset="0"/>
              </a:rPr>
              <a:t>CLKB	3.00	 2	CLKC	 2.00	   3	 6.00</a:t>
            </a:r>
          </a:p>
          <a:p>
            <a:r>
              <a:rPr lang="en-US" sz="1200" b="0" dirty="0">
                <a:latin typeface="Times New Roman" panose="02020603050405020304" pitchFamily="18" charset="0"/>
                <a:cs typeface="Times New Roman" panose="02020603050405020304" pitchFamily="18" charset="0"/>
              </a:rPr>
              <a:t>CLKC	2.00	 3	CLKB	 3.00	   2	 6.00</a:t>
            </a: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if there is a </a:t>
            </a:r>
            <a:r>
              <a:rPr lang="en-US" sz="1200" b="0" dirty="0" err="1">
                <a:latin typeface="Times New Roman" panose="02020603050405020304" pitchFamily="18" charset="0"/>
                <a:cs typeface="Times New Roman" panose="02020603050405020304" pitchFamily="18" charset="0"/>
              </a:rPr>
              <a:t>set_false_path</a:t>
            </a:r>
            <a:r>
              <a:rPr lang="en-US" sz="1200" b="0" dirty="0">
                <a:latin typeface="Times New Roman" panose="02020603050405020304" pitchFamily="18" charset="0"/>
                <a:cs typeface="Times New Roman" panose="02020603050405020304" pitchFamily="18" charset="0"/>
              </a:rPr>
              <a:t> -from CLKC -to CLKB, then:</a:t>
            </a: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From	period1	count1	To	Period2 	Count2 	Common</a:t>
            </a:r>
          </a:p>
          <a:p>
            <a:r>
              <a:rPr lang="en-US" sz="1200" b="0" dirty="0">
                <a:latin typeface="Times New Roman" panose="02020603050405020304" pitchFamily="18" charset="0"/>
                <a:cs typeface="Times New Roman" panose="02020603050405020304" pitchFamily="18" charset="0"/>
              </a:rPr>
              <a:t>----------------------------------------------------------------------------------------------------------------</a:t>
            </a:r>
          </a:p>
          <a:p>
            <a:r>
              <a:rPr lang="en-US" sz="1200" b="0" dirty="0">
                <a:latin typeface="Times New Roman" panose="02020603050405020304" pitchFamily="18" charset="0"/>
                <a:cs typeface="Times New Roman" panose="02020603050405020304" pitchFamily="18" charset="0"/>
              </a:rPr>
              <a:t>CLKB	3.00	 2	CLKC	 2.00	   3	 6.00</a:t>
            </a:r>
          </a:p>
          <a:p>
            <a:endParaRPr lang="en-US" sz="1200" b="0" dirty="0">
              <a:latin typeface="Times New Roman" panose="02020603050405020304" pitchFamily="18" charset="0"/>
              <a:cs typeface="Times New Roman" panose="02020603050405020304" pitchFamily="18" charset="0"/>
            </a:endParaRPr>
          </a:p>
          <a:p>
            <a:endParaRPr lang="en-US" sz="1200"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51</a:t>
            </a:fld>
            <a:endParaRPr lang="en-US"/>
          </a:p>
        </p:txBody>
      </p:sp>
    </p:spTree>
    <p:extLst>
      <p:ext uri="{BB962C8B-B14F-4D97-AF65-F5344CB8AC3E}">
        <p14:creationId xmlns:p14="http://schemas.microsoft.com/office/powerpoint/2010/main" val="103103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54</a:t>
            </a:fld>
            <a:endParaRPr lang="en-US"/>
          </a:p>
        </p:txBody>
      </p:sp>
    </p:spTree>
    <p:extLst>
      <p:ext uri="{BB962C8B-B14F-4D97-AF65-F5344CB8AC3E}">
        <p14:creationId xmlns:p14="http://schemas.microsoft.com/office/powerpoint/2010/main" val="337769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55</a:t>
            </a:fld>
            <a:endParaRPr lang="en-US"/>
          </a:p>
        </p:txBody>
      </p:sp>
    </p:spTree>
    <p:extLst>
      <p:ext uri="{BB962C8B-B14F-4D97-AF65-F5344CB8AC3E}">
        <p14:creationId xmlns:p14="http://schemas.microsoft.com/office/powerpoint/2010/main" val="2961950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cs typeface="Times New Roman" panose="02020603050405020304" pitchFamily="18" charset="0"/>
              </a:rPr>
              <a:t>Answer: No! The paths through "S" and "T" may be incorrectly over-constrained because Compiler will pick the worst of the two output delay constraints and apply that to each of the paths</a:t>
            </a:r>
          </a:p>
        </p:txBody>
      </p:sp>
      <p:sp>
        <p:nvSpPr>
          <p:cNvPr id="4" name="Slide Number Placeholder 3"/>
          <p:cNvSpPr>
            <a:spLocks noGrp="1"/>
          </p:cNvSpPr>
          <p:nvPr>
            <p:ph type="sldNum" sz="quarter" idx="5"/>
          </p:nvPr>
        </p:nvSpPr>
        <p:spPr/>
        <p:txBody>
          <a:bodyPr/>
          <a:lstStyle/>
          <a:p>
            <a:fld id="{78C6EB9A-10BE-4CB6-A6C3-4DA68E104727}" type="slidenum">
              <a:rPr lang="en-US" smtClean="0"/>
              <a:t>57</a:t>
            </a:fld>
            <a:endParaRPr lang="en-US"/>
          </a:p>
        </p:txBody>
      </p:sp>
    </p:spTree>
    <p:extLst>
      <p:ext uri="{BB962C8B-B14F-4D97-AF65-F5344CB8AC3E}">
        <p14:creationId xmlns:p14="http://schemas.microsoft.com/office/powerpoint/2010/main" val="166893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cs typeface="Times New Roman" panose="02020603050405020304" pitchFamily="18" charset="0"/>
              </a:rPr>
              <a:t>Answer: This will disable optimization along "legal" timing paths between CLK1 and CLK2 -paths connected by the "red" nets above.</a:t>
            </a:r>
          </a:p>
        </p:txBody>
      </p:sp>
      <p:sp>
        <p:nvSpPr>
          <p:cNvPr id="4" name="Slide Number Placeholder 3"/>
          <p:cNvSpPr>
            <a:spLocks noGrp="1"/>
          </p:cNvSpPr>
          <p:nvPr>
            <p:ph type="sldNum" sz="quarter" idx="5"/>
          </p:nvPr>
        </p:nvSpPr>
        <p:spPr/>
        <p:txBody>
          <a:bodyPr/>
          <a:lstStyle/>
          <a:p>
            <a:fld id="{78C6EB9A-10BE-4CB6-A6C3-4DA68E104727}" type="slidenum">
              <a:rPr lang="en-US" smtClean="0"/>
              <a:t>59</a:t>
            </a:fld>
            <a:endParaRPr lang="en-US"/>
          </a:p>
        </p:txBody>
      </p:sp>
    </p:spTree>
    <p:extLst>
      <p:ext uri="{BB962C8B-B14F-4D97-AF65-F5344CB8AC3E}">
        <p14:creationId xmlns:p14="http://schemas.microsoft.com/office/powerpoint/2010/main" val="2853765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u="sng"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CLK1 and CLK2 are mutually exclusive for FF1 and FF2, but not for FF3 and FF4</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Create generate clocks at the MUX output, and define the generated clocks as physically exclusive</a:t>
            </a:r>
          </a:p>
        </p:txBody>
      </p:sp>
      <p:sp>
        <p:nvSpPr>
          <p:cNvPr id="4" name="Slide Number Placeholder 3"/>
          <p:cNvSpPr>
            <a:spLocks noGrp="1"/>
          </p:cNvSpPr>
          <p:nvPr>
            <p:ph type="sldNum" sz="quarter" idx="5"/>
          </p:nvPr>
        </p:nvSpPr>
        <p:spPr/>
        <p:txBody>
          <a:bodyPr/>
          <a:lstStyle/>
          <a:p>
            <a:fld id="{78C6EB9A-10BE-4CB6-A6C3-4DA68E104727}" type="slidenum">
              <a:rPr lang="en-US" smtClean="0"/>
              <a:t>63</a:t>
            </a:fld>
            <a:endParaRPr lang="en-US"/>
          </a:p>
        </p:txBody>
      </p:sp>
    </p:spTree>
    <p:extLst>
      <p:ext uri="{BB962C8B-B14F-4D97-AF65-F5344CB8AC3E}">
        <p14:creationId xmlns:p14="http://schemas.microsoft.com/office/powerpoint/2010/main" val="341423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i="1" dirty="0">
                <a:solidFill>
                  <a:srgbClr val="000000"/>
                </a:solidFill>
                <a:latin typeface="Segoe UI" panose="020B0502040204020203" pitchFamily="34" charset="0"/>
              </a:rPr>
              <a:t>The duty cycle matters only if your registers are clocked by both positive and negative edges of the clock. In the example down both registers are</a:t>
            </a:r>
          </a:p>
          <a:p>
            <a:pPr rtl="0"/>
            <a:r>
              <a:rPr lang="en-US" sz="1800" i="1" dirty="0">
                <a:solidFill>
                  <a:srgbClr val="000000"/>
                </a:solidFill>
                <a:latin typeface="Segoe UI" panose="020B0502040204020203" pitchFamily="34" charset="0"/>
              </a:rPr>
              <a:t>positive-edge-triggered so the duty cycle docs not matter. The only information the user must supply is the clock period. DC retrieves the setup time of FF3 from the technology library.</a:t>
            </a:r>
            <a:endParaRPr lang="en-US" sz="1800" i="1" dirty="0">
              <a:solidFill>
                <a:prstClr val="black"/>
              </a:solidFill>
              <a:latin typeface="Segoe UI" panose="020B0502040204020203" pitchFamily="34" charset="0"/>
            </a:endParaRPr>
          </a:p>
          <a:p>
            <a:endParaRPr lang="en-US" i="1" dirty="0"/>
          </a:p>
        </p:txBody>
      </p:sp>
      <p:sp>
        <p:nvSpPr>
          <p:cNvPr id="4" name="Slide Number Placeholder 3"/>
          <p:cNvSpPr>
            <a:spLocks noGrp="1"/>
          </p:cNvSpPr>
          <p:nvPr>
            <p:ph type="sldNum" sz="quarter" idx="5"/>
          </p:nvPr>
        </p:nvSpPr>
        <p:spPr/>
        <p:txBody>
          <a:bodyPr/>
          <a:lstStyle/>
          <a:p>
            <a:fld id="{78C6EB9A-10BE-4CB6-A6C3-4DA68E104727}" type="slidenum">
              <a:rPr lang="en-US" smtClean="0"/>
              <a:t>19</a:t>
            </a:fld>
            <a:endParaRPr lang="en-US"/>
          </a:p>
        </p:txBody>
      </p:sp>
    </p:spTree>
    <p:extLst>
      <p:ext uri="{BB962C8B-B14F-4D97-AF65-F5344CB8AC3E}">
        <p14:creationId xmlns:p14="http://schemas.microsoft.com/office/powerpoint/2010/main" val="1683786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72</a:t>
            </a:fld>
            <a:endParaRPr lang="en-US"/>
          </a:p>
        </p:txBody>
      </p:sp>
    </p:spTree>
    <p:extLst>
      <p:ext uri="{BB962C8B-B14F-4D97-AF65-F5344CB8AC3E}">
        <p14:creationId xmlns:p14="http://schemas.microsoft.com/office/powerpoint/2010/main" val="2001622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C6EB9A-10BE-4CB6-A6C3-4DA68E104727}" type="slidenum">
              <a:rPr lang="en-US" smtClean="0"/>
              <a:t>75</a:t>
            </a:fld>
            <a:endParaRPr lang="en-US"/>
          </a:p>
        </p:txBody>
      </p:sp>
    </p:spTree>
    <p:extLst>
      <p:ext uri="{BB962C8B-B14F-4D97-AF65-F5344CB8AC3E}">
        <p14:creationId xmlns:p14="http://schemas.microsoft.com/office/powerpoint/2010/main" val="315782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latin typeface="Segoe UI" panose="020B0502040204020203" pitchFamily="34" charset="0"/>
              </a:rPr>
              <a:t>"Unless explicitly defined with the -waveform option, the clock object that is created starts off going high at 0ns, comes down at 50% of the clock period, and repeats every clock period. The clock object's name is the same as the port/pin object to which it is assigned, unless explicitly defined by the -name option. The unit of time is defined in the technology library. it is commonly 1 nanosecond, as in the example above.</a:t>
            </a:r>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20</a:t>
            </a:fld>
            <a:endParaRPr lang="en-US"/>
          </a:p>
        </p:txBody>
      </p:sp>
    </p:spTree>
    <p:extLst>
      <p:ext uri="{BB962C8B-B14F-4D97-AF65-F5344CB8AC3E}">
        <p14:creationId xmlns:p14="http://schemas.microsoft.com/office/powerpoint/2010/main" val="186811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1" i="1" dirty="0">
                <a:solidFill>
                  <a:srgbClr val="0070C0"/>
                </a:solidFill>
                <a:latin typeface="Times New Roman" panose="02020603050405020304" pitchFamily="18" charset="0"/>
                <a:cs typeface="Times New Roman" panose="02020603050405020304" pitchFamily="18" charset="0"/>
              </a:rPr>
              <a:t>clock skew: </a:t>
            </a:r>
            <a:r>
              <a:rPr lang="en-GB" sz="4000" b="0" i="1" dirty="0"/>
              <a:t>The difference in the arrival time of a clock signal at two different registers, which can be caused by path length differences between two clock paths, or by using gated or rippled clocks. Clock skew is the most common cause of internal hold violations.</a:t>
            </a:r>
            <a:endParaRPr lang="en-US" sz="4000" b="0" i="1" dirty="0"/>
          </a:p>
        </p:txBody>
      </p:sp>
      <p:sp>
        <p:nvSpPr>
          <p:cNvPr id="4" name="Slide Number Placeholder 3"/>
          <p:cNvSpPr>
            <a:spLocks noGrp="1"/>
          </p:cNvSpPr>
          <p:nvPr>
            <p:ph type="sldNum" sz="quarter" idx="5"/>
          </p:nvPr>
        </p:nvSpPr>
        <p:spPr/>
        <p:txBody>
          <a:bodyPr/>
          <a:lstStyle/>
          <a:p>
            <a:fld id="{78C6EB9A-10BE-4CB6-A6C3-4DA68E104727}" type="slidenum">
              <a:rPr lang="en-US" smtClean="0"/>
              <a:t>23</a:t>
            </a:fld>
            <a:endParaRPr lang="en-US"/>
          </a:p>
        </p:txBody>
      </p:sp>
    </p:spTree>
    <p:extLst>
      <p:ext uri="{BB962C8B-B14F-4D97-AF65-F5344CB8AC3E}">
        <p14:creationId xmlns:p14="http://schemas.microsoft.com/office/powerpoint/2010/main" val="376870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latin typeface="Segoe UI" panose="020B0502040204020203" pitchFamily="34" charset="0"/>
              </a:rPr>
              <a:t>By default, the command "</a:t>
            </a:r>
            <a:r>
              <a:rPr lang="en-US" sz="1800" dirty="0" err="1">
                <a:solidFill>
                  <a:srgbClr val="000000"/>
                </a:solidFill>
                <a:latin typeface="Segoe UI" panose="020B0502040204020203" pitchFamily="34" charset="0"/>
              </a:rPr>
              <a:t>set_clock_uncertainty</a:t>
            </a:r>
            <a:r>
              <a:rPr lang="en-US" sz="1800" dirty="0">
                <a:solidFill>
                  <a:srgbClr val="000000"/>
                </a:solidFill>
                <a:latin typeface="Segoe UI" panose="020B0502040204020203" pitchFamily="34" charset="0"/>
              </a:rPr>
              <a:t>" assigns the same value to the setup and the hold uncertainty, unless either the -setup or the -hold switch is used. This allows the design to be synthesized with different uncertainty numbers for setup versus hold timing, for example: For single clock timing paths, clock jitter applies to setup timing but not to hold timing, so jitter would be included in the setup uncertainty, but not in the hold uncertainty.</a:t>
            </a:r>
          </a:p>
          <a:p>
            <a:pPr rtl="0"/>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24</a:t>
            </a:fld>
            <a:endParaRPr lang="en-US"/>
          </a:p>
        </p:txBody>
      </p:sp>
    </p:spTree>
    <p:extLst>
      <p:ext uri="{BB962C8B-B14F-4D97-AF65-F5344CB8AC3E}">
        <p14:creationId xmlns:p14="http://schemas.microsoft.com/office/powerpoint/2010/main" val="242831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latin typeface="Segoe UI" panose="020B0502040204020203" pitchFamily="34" charset="0"/>
              </a:rPr>
              <a:t>If you do not use the -source option with </a:t>
            </a:r>
            <a:r>
              <a:rPr lang="en-US" sz="1800" dirty="0" err="1">
                <a:solidFill>
                  <a:srgbClr val="000000"/>
                </a:solidFill>
                <a:latin typeface="Segoe UI" panose="020B0502040204020203" pitchFamily="34" charset="0"/>
              </a:rPr>
              <a:t>set_clock_latency</a:t>
            </a:r>
            <a:r>
              <a:rPr lang="en-US" sz="1800" dirty="0">
                <a:solidFill>
                  <a:srgbClr val="000000"/>
                </a:solidFill>
                <a:latin typeface="Segoe UI" panose="020B0502040204020203" pitchFamily="34" charset="0"/>
              </a:rPr>
              <a:t>, then the specified value represents network latency.</a:t>
            </a:r>
          </a:p>
          <a:p>
            <a:pPr rtl="0"/>
            <a:endParaRPr lang="en-US" sz="1800" dirty="0">
              <a:solidFill>
                <a:srgbClr val="000000"/>
              </a:solidFill>
              <a:latin typeface="Segoe UI" panose="020B0502040204020203" pitchFamily="34" charset="0"/>
            </a:endParaRPr>
          </a:p>
          <a:p>
            <a:pPr rtl="0"/>
            <a:r>
              <a:rPr lang="en-US" sz="1800" dirty="0">
                <a:solidFill>
                  <a:srgbClr val="000000"/>
                </a:solidFill>
                <a:latin typeface="Segoe UI" panose="020B0502040204020203" pitchFamily="34" charset="0"/>
              </a:rPr>
              <a:t>The total latency to any register (called "clock network </a:t>
            </a:r>
            <a:r>
              <a:rPr lang="en-US" sz="1800" dirty="0" err="1">
                <a:solidFill>
                  <a:srgbClr val="000000"/>
                </a:solidFill>
                <a:latin typeface="Segoe UI" panose="020B0502040204020203" pitchFamily="34" charset="0"/>
              </a:rPr>
              <a:t>delay"in</a:t>
            </a:r>
            <a:r>
              <a:rPr lang="en-US" sz="1800" dirty="0">
                <a:solidFill>
                  <a:srgbClr val="000000"/>
                </a:solidFill>
                <a:latin typeface="Segoe UI" panose="020B0502040204020203" pitchFamily="34" charset="0"/>
              </a:rPr>
              <a:t> a timing report) is equal to the source latency + network latency. In a single-clock design the launch and capture clock edges inherit the same total latency, which cancel each other out. Clock latencies are important in multi-clock designs where one clock domain with one total latency communicates with another clock domain with a different total latency.</a:t>
            </a:r>
          </a:p>
          <a:p>
            <a:pPr rtl="0"/>
            <a:endParaRPr lang="en-US" sz="1800" dirty="0">
              <a:solidFill>
                <a:srgbClr val="000000"/>
              </a:solidFill>
              <a:latin typeface="Segoe UI" panose="020B0502040204020203" pitchFamily="34" charset="0"/>
            </a:endParaRPr>
          </a:p>
          <a:p>
            <a:pPr rtl="0"/>
            <a:r>
              <a:rPr lang="en-US" sz="1800" dirty="0">
                <a:solidFill>
                  <a:srgbClr val="000000"/>
                </a:solidFill>
                <a:latin typeface="Segoe UI" panose="020B0502040204020203" pitchFamily="34" charset="0"/>
              </a:rPr>
              <a:t>After clock tree synthesis (CTS), clocks are no longer "ideal" - they become "propagated ".For propagated clocks, ideal network latency constraints are ignored by timing analysis and replaced by the measured latencies derived from their propagated clock buffer delays. </a:t>
            </a:r>
            <a:r>
              <a:rPr lang="en-US" sz="1800">
                <a:solidFill>
                  <a:srgbClr val="000000"/>
                </a:solidFill>
                <a:latin typeface="Segoe UI" panose="020B0502040204020203" pitchFamily="34" charset="0"/>
              </a:rPr>
              <a:t>However, source latency constraints are still added to their respective propagated network latencies to calculate the total post-CTS clock latencies."</a:t>
            </a:r>
            <a:endParaRPr lang="en-US" sz="180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25</a:t>
            </a:fld>
            <a:endParaRPr lang="en-US"/>
          </a:p>
        </p:txBody>
      </p:sp>
    </p:spTree>
    <p:extLst>
      <p:ext uri="{BB962C8B-B14F-4D97-AF65-F5344CB8AC3E}">
        <p14:creationId xmlns:p14="http://schemas.microsoft.com/office/powerpoint/2010/main" val="214909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latin typeface="Segoe UI" panose="020B0502040204020203" pitchFamily="34" charset="0"/>
              </a:rPr>
              <a:t>For post-CTS(Clock Tree Synthesis) static timing analysis </a:t>
            </a:r>
            <a:r>
              <a:rPr lang="en-US" sz="1800" dirty="0" err="1">
                <a:solidFill>
                  <a:srgbClr val="000000"/>
                </a:solidFill>
                <a:latin typeface="Segoe UI" panose="020B0502040204020203" pitchFamily="34" charset="0"/>
              </a:rPr>
              <a:t>set_propagated_clock</a:t>
            </a:r>
            <a:r>
              <a:rPr lang="en-US" sz="1800" dirty="0">
                <a:solidFill>
                  <a:srgbClr val="000000"/>
                </a:solidFill>
                <a:latin typeface="Segoe UI" panose="020B0502040204020203" pitchFamily="34" charset="0"/>
              </a:rPr>
              <a:t> forces the analyzer to calculate the ACTUAL clock tree skew, latency and transition times. The post-CTS constraints therefore do not include ideal transition and network latency commands. If the uncertainty number used during synthesis includes jitter and/or margin, these effects must still be included in the post-CTS analysis, along with the source latency.</a:t>
            </a:r>
          </a:p>
          <a:p>
            <a:pPr rtl="0"/>
            <a:endParaRPr lang="en-US" sz="1800" dirty="0">
              <a:solidFill>
                <a:srgbClr val="000000"/>
              </a:solidFill>
              <a:latin typeface="Segoe UI" panose="020B0502040204020203" pitchFamily="34" charset="0"/>
            </a:endParaRPr>
          </a:p>
          <a:p>
            <a:pPr rtl="0"/>
            <a:r>
              <a:rPr lang="en-US" sz="1800" dirty="0">
                <a:solidFill>
                  <a:srgbClr val="000000"/>
                </a:solidFill>
                <a:latin typeface="Segoe UI" panose="020B0502040204020203" pitchFamily="34" charset="0"/>
              </a:rPr>
              <a:t>If the network latency and clock transition constraints are kept, along with the "propagated“ clocks, these constraints are ignored during timing analysis. The actual propagated network latencies and transition times are calculated and applied. It is therefore not necessary to delete these constraints (as implied by the down post-CTS example).</a:t>
            </a:r>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27</a:t>
            </a:fld>
            <a:endParaRPr lang="en-US"/>
          </a:p>
        </p:txBody>
      </p:sp>
    </p:spTree>
    <p:extLst>
      <p:ext uri="{BB962C8B-B14F-4D97-AF65-F5344CB8AC3E}">
        <p14:creationId xmlns:p14="http://schemas.microsoft.com/office/powerpoint/2010/main" val="338263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latin typeface="Times New Roman" panose="02020603050405020304" pitchFamily="18" charset="0"/>
                <a:cs typeface="Times New Roman" panose="02020603050405020304" pitchFamily="18" charset="0"/>
              </a:rPr>
              <a:t>ANSWER: In addition to the clock definition, the user must supply the latest arrival time of the data at input port A, with respect to FF1 's launching clock edge. In other words, an amount of time AFTER the external (Jane's) launching clock edge.</a:t>
            </a:r>
          </a:p>
          <a:p>
            <a:pPr rtl="0"/>
            <a:endParaRPr lang="en-US" sz="1800" dirty="0">
              <a:solidFill>
                <a:srgbClr val="000000"/>
              </a:solidFill>
              <a:latin typeface="Times New Roman" panose="02020603050405020304" pitchFamily="18" charset="0"/>
              <a:cs typeface="Times New Roman" panose="02020603050405020304" pitchFamily="18" charset="0"/>
            </a:endParaRPr>
          </a:p>
          <a:p>
            <a:pPr rtl="0"/>
            <a:r>
              <a:rPr lang="en-US" sz="1800" dirty="0">
                <a:solidFill>
                  <a:srgbClr val="000000"/>
                </a:solidFill>
                <a:latin typeface="Times New Roman" panose="02020603050405020304" pitchFamily="18" charset="0"/>
                <a:cs typeface="Times New Roman" panose="02020603050405020304" pitchFamily="18" charset="0"/>
              </a:rPr>
              <a:t>STA retrieves the setup time of FF2 from the technology library.</a:t>
            </a:r>
            <a:endParaRPr lang="en-US" sz="18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28</a:t>
            </a:fld>
            <a:endParaRPr lang="en-US"/>
          </a:p>
        </p:txBody>
      </p:sp>
    </p:spTree>
    <p:extLst>
      <p:ext uri="{BB962C8B-B14F-4D97-AF65-F5344CB8AC3E}">
        <p14:creationId xmlns:p14="http://schemas.microsoft.com/office/powerpoint/2010/main" val="337022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dirty="0">
                <a:solidFill>
                  <a:srgbClr val="000000"/>
                </a:solidFill>
                <a:latin typeface="Segoe UI" panose="020B0502040204020203" pitchFamily="34" charset="0"/>
              </a:rPr>
              <a:t>ANSWER: In addition to the clock definition, the user must supply the latest arrival time of the data at output port B, with respect to FF4's capturing clock edge. In other words, the maximum "Setup" at Joe's input, with respect to Joe's Clock. This is an amount if Time Before The external capturing clock edge.</a:t>
            </a:r>
          </a:p>
          <a:p>
            <a:pPr rtl="0"/>
            <a:endParaRPr lang="en-US" sz="1800" dirty="0">
              <a:solidFill>
                <a:prstClr val="black"/>
              </a:solidFill>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8C6EB9A-10BE-4CB6-A6C3-4DA68E104727}" type="slidenum">
              <a:rPr lang="en-US" smtClean="0"/>
              <a:t>30</a:t>
            </a:fld>
            <a:endParaRPr lang="en-US"/>
          </a:p>
        </p:txBody>
      </p:sp>
    </p:spTree>
    <p:extLst>
      <p:ext uri="{BB962C8B-B14F-4D97-AF65-F5344CB8AC3E}">
        <p14:creationId xmlns:p14="http://schemas.microsoft.com/office/powerpoint/2010/main" val="227186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svg"/><Relationship Id="rId4" Type="http://schemas.openxmlformats.org/officeDocument/2006/relationships/tags" Target="../tags/tag4.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8644-D518-4B7B-8715-831ABE464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648B2D-E6BB-42FF-B222-0DAA90C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48CE74-62F5-45C3-8403-6B3CD1133E25}"/>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5" name="Footer Placeholder 4">
            <a:extLst>
              <a:ext uri="{FF2B5EF4-FFF2-40B4-BE49-F238E27FC236}">
                <a16:creationId xmlns:a16="http://schemas.microsoft.com/office/drawing/2014/main" id="{C1E8B260-CD76-4E4B-8F5A-392918ADA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E6736-C427-4ECE-9695-7C69678A8331}"/>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149242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E2B7-B0A1-45B5-9C36-EC1A470BE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AF0DF-4C0B-46FA-AB01-66E911AA82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77B03-C86B-4803-A354-A717E3D0FAD4}"/>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5" name="Footer Placeholder 4">
            <a:extLst>
              <a:ext uri="{FF2B5EF4-FFF2-40B4-BE49-F238E27FC236}">
                <a16:creationId xmlns:a16="http://schemas.microsoft.com/office/drawing/2014/main" id="{DB605D9F-708C-4853-9851-8D6F54F63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94CDE-BB81-47BC-8E05-7653D00749BA}"/>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188621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90E296-7E50-43BC-BD76-57F94FC4E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4BEE84-14F1-414D-B2CB-5F3224236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3D2A-1FE0-4555-BDD1-0EF575D8FD86}"/>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5" name="Footer Placeholder 4">
            <a:extLst>
              <a:ext uri="{FF2B5EF4-FFF2-40B4-BE49-F238E27FC236}">
                <a16:creationId xmlns:a16="http://schemas.microsoft.com/office/drawing/2014/main" id="{27D701C2-2F6E-4C62-B22D-D02D971CF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8B5B5-3225-4328-83C4-8D98DBE95CAE}"/>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345859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ynopsys 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E8F61E-8F8D-404F-9D1D-7C47EA2E81A2}"/>
              </a:ext>
            </a:extLst>
          </p:cNvPr>
          <p:cNvPicPr>
            <a:picLocks noChangeAspect="1"/>
          </p:cNvPicPr>
          <p:nvPr>
            <p:custDataLst>
              <p:tags r:id="rId1"/>
            </p:custDataLst>
          </p:nvPr>
        </p:nvPicPr>
        <p:blipFill>
          <a:blip r:embed="rId8"/>
          <a:stretch>
            <a:fillRect/>
          </a:stretch>
        </p:blipFill>
        <p:spPr>
          <a:xfrm>
            <a:off x="0" y="3909847"/>
            <a:ext cx="12192000" cy="2948153"/>
          </a:xfrm>
          <a:prstGeom prst="rect">
            <a:avLst/>
          </a:prstGeom>
        </p:spPr>
      </p:pic>
      <p:sp>
        <p:nvSpPr>
          <p:cNvPr id="8" name="Text Placeholder 15"/>
          <p:cNvSpPr>
            <a:spLocks noGrp="1"/>
          </p:cNvSpPr>
          <p:nvPr>
            <p:ph type="body" sz="quarter" idx="10" hasCustomPrompt="1"/>
            <p:custDataLst>
              <p:tags r:id="rId2"/>
            </p:custDataLst>
          </p:nvPr>
        </p:nvSpPr>
        <p:spPr>
          <a:xfrm>
            <a:off x="456698" y="3970142"/>
            <a:ext cx="5524972" cy="731520"/>
          </a:xfrm>
        </p:spPr>
        <p:txBody>
          <a:bodyPr anchor="b">
            <a:normAutofit/>
          </a:bodyPr>
          <a:lstStyle>
            <a:lvl1pPr marL="0" indent="0" algn="l">
              <a:buNone/>
              <a:defRPr sz="2400" baseline="0">
                <a:solidFill>
                  <a:schemeClr val="tx1"/>
                </a:solidFill>
                <a:effectLs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Click to Add Name and Title</a:t>
            </a:r>
          </a:p>
        </p:txBody>
      </p:sp>
      <p:sp>
        <p:nvSpPr>
          <p:cNvPr id="9" name="Text Placeholder 18"/>
          <p:cNvSpPr>
            <a:spLocks noGrp="1"/>
          </p:cNvSpPr>
          <p:nvPr>
            <p:ph type="body" sz="quarter" idx="11" hasCustomPrompt="1"/>
            <p:custDataLst>
              <p:tags r:id="rId3"/>
            </p:custDataLst>
          </p:nvPr>
        </p:nvSpPr>
        <p:spPr>
          <a:xfrm>
            <a:off x="456555" y="4701662"/>
            <a:ext cx="5525117" cy="396815"/>
          </a:xfrm>
        </p:spPr>
        <p:txBody>
          <a:bodyPr anchor="b">
            <a:normAutofit/>
          </a:bodyPr>
          <a:lstStyle>
            <a:lvl1pPr algn="l">
              <a:buNone/>
              <a:defRPr sz="2000">
                <a:solidFill>
                  <a:schemeClr val="tx1"/>
                </a:solidFill>
                <a:effectLst/>
              </a:defRPr>
            </a:lvl1pPr>
          </a:lstStyle>
          <a:p>
            <a:pPr lvl="0"/>
            <a:r>
              <a:t>Click to Add Date</a:t>
            </a:r>
          </a:p>
        </p:txBody>
      </p:sp>
      <p:sp>
        <p:nvSpPr>
          <p:cNvPr id="21" name="Subtitle 2"/>
          <p:cNvSpPr>
            <a:spLocks noGrp="1"/>
          </p:cNvSpPr>
          <p:nvPr>
            <p:ph type="subTitle" idx="1" hasCustomPrompt="1"/>
            <p:custDataLst>
              <p:tags r:id="rId4"/>
            </p:custDataLst>
          </p:nvPr>
        </p:nvSpPr>
        <p:spPr>
          <a:xfrm>
            <a:off x="456556" y="2982484"/>
            <a:ext cx="11278565" cy="990600"/>
          </a:xfrm>
        </p:spPr>
        <p:txBody>
          <a:bodyPr/>
          <a:lstStyle>
            <a:lvl1pPr marL="0" indent="0" algn="l">
              <a:buNone/>
              <a:defRPr sz="28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22" name="Title 1"/>
          <p:cNvSpPr>
            <a:spLocks noGrp="1"/>
          </p:cNvSpPr>
          <p:nvPr>
            <p:ph type="ctrTitle" hasCustomPrompt="1"/>
            <p:custDataLst>
              <p:tags r:id="rId5"/>
            </p:custDataLst>
          </p:nvPr>
        </p:nvSpPr>
        <p:spPr>
          <a:xfrm>
            <a:off x="456555" y="1147394"/>
            <a:ext cx="11278567" cy="1828800"/>
          </a:xfrm>
        </p:spPr>
        <p:txBody>
          <a:bodyPr anchor="b">
            <a:noAutofit/>
          </a:bodyPr>
          <a:lstStyle>
            <a:lvl1pPr algn="l">
              <a:defRPr sz="3600">
                <a:solidFill>
                  <a:schemeClr val="accent1"/>
                </a:solidFill>
                <a:effectLst/>
              </a:defRPr>
            </a:lvl1pPr>
          </a:lstStyle>
          <a:p>
            <a:r>
              <a:t>Click to Add a Title</a:t>
            </a:r>
          </a:p>
        </p:txBody>
      </p:sp>
      <p:pic>
        <p:nvPicPr>
          <p:cNvPr id="10" name="Graphic 9">
            <a:extLst>
              <a:ext uri="{FF2B5EF4-FFF2-40B4-BE49-F238E27FC236}">
                <a16:creationId xmlns:a16="http://schemas.microsoft.com/office/drawing/2014/main" id="{9889C713-0D9F-4617-8B3E-E5631E10483A}"/>
              </a:ext>
            </a:extLst>
          </p:cNvPr>
          <p:cNvPicPr>
            <a:picLocks noChangeAspect="1"/>
          </p:cNvPicPr>
          <p:nvPr>
            <p:custDataLst>
              <p:tags r:id="rId6"/>
            </p:custDataLst>
          </p:nvPr>
        </p:nvPicPr>
        <p:blipFill>
          <a:blip r:embed="rId9">
            <a:extLst>
              <a:ext uri="{96DAC541-7B7A-43D3-8B79-37D633B846F1}">
                <asvg:svgBlip xmlns:asvg="http://schemas.microsoft.com/office/drawing/2016/SVG/main" r:embed="rId10"/>
              </a:ext>
            </a:extLst>
          </a:blip>
          <a:stretch>
            <a:fillRect/>
          </a:stretch>
        </p:blipFill>
        <p:spPr>
          <a:xfrm>
            <a:off x="9905927" y="453166"/>
            <a:ext cx="1829195" cy="584326"/>
          </a:xfrm>
          <a:prstGeom prst="rect">
            <a:avLst/>
          </a:prstGeom>
        </p:spPr>
      </p:pic>
    </p:spTree>
    <p:extLst>
      <p:ext uri="{BB962C8B-B14F-4D97-AF65-F5344CB8AC3E}">
        <p14:creationId xmlns:p14="http://schemas.microsoft.com/office/powerpoint/2010/main" val="8156266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E9DA-8343-4FB5-A950-0D0CC78DF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3C674-5081-4476-92A5-DC32E16FB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2E02B-A14C-4DBB-A15A-62F85C793D25}"/>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5" name="Footer Placeholder 4">
            <a:extLst>
              <a:ext uri="{FF2B5EF4-FFF2-40B4-BE49-F238E27FC236}">
                <a16:creationId xmlns:a16="http://schemas.microsoft.com/office/drawing/2014/main" id="{4EF016FB-1B3C-49CE-AC1A-3D7C57D75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DC26F-8078-453F-A979-CA71A07820BE}"/>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245432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A627-A01B-423A-B7D4-67B013827D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1FF9C3-1451-400C-8C8C-626E2B3B4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1E6FE-B87B-4B13-8076-0C390BD63441}"/>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5" name="Footer Placeholder 4">
            <a:extLst>
              <a:ext uri="{FF2B5EF4-FFF2-40B4-BE49-F238E27FC236}">
                <a16:creationId xmlns:a16="http://schemas.microsoft.com/office/drawing/2014/main" id="{FA296D58-170F-4559-B14D-9F9A29B84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32572-A5BD-4BE1-BAEB-15C09801BCD3}"/>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248539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B0AB-6ECE-4F16-B2B9-0BC55E674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A9B63-20F2-49C8-A00E-70BA7DABF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00433-F52E-4C5D-8337-5ECED42EDA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38F8DA-9200-4AA3-89D3-22A3051E3DA7}"/>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6" name="Footer Placeholder 5">
            <a:extLst>
              <a:ext uri="{FF2B5EF4-FFF2-40B4-BE49-F238E27FC236}">
                <a16:creationId xmlns:a16="http://schemas.microsoft.com/office/drawing/2014/main" id="{5CA63327-5F9E-4F85-A54A-10595C449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FF6975-81E2-4249-8873-6858128BFE2A}"/>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219497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096C-3259-4FE0-8466-7205160C00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3AF85-0C32-46A6-8F8F-4FF61835C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9326C-2A14-41FC-8277-897C6C21A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1CFBD-DB43-4ADE-9150-E1EEB4CB0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95DA17-F3F7-4481-8A56-D7D086079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4C5427-BDCE-4CC2-8C7E-836097B029E7}"/>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8" name="Footer Placeholder 7">
            <a:extLst>
              <a:ext uri="{FF2B5EF4-FFF2-40B4-BE49-F238E27FC236}">
                <a16:creationId xmlns:a16="http://schemas.microsoft.com/office/drawing/2014/main" id="{D5848CB1-2737-4BD7-BFD4-1CF7F0891C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2C8F24-1CC5-4577-8725-C5407F46A892}"/>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375777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8188-5F81-4CFB-A5F2-7B4DEE352B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51CB4C-2C0E-41A9-9853-181E49F3526E}"/>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4" name="Footer Placeholder 3">
            <a:extLst>
              <a:ext uri="{FF2B5EF4-FFF2-40B4-BE49-F238E27FC236}">
                <a16:creationId xmlns:a16="http://schemas.microsoft.com/office/drawing/2014/main" id="{CD8CC5C6-88BF-4BAD-91AF-0E3BDFAFF6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930959-48CD-433C-8440-8401352DE54C}"/>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172622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4A59B-57D3-4215-93C6-57A67F1D398A}"/>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3" name="Footer Placeholder 2">
            <a:extLst>
              <a:ext uri="{FF2B5EF4-FFF2-40B4-BE49-F238E27FC236}">
                <a16:creationId xmlns:a16="http://schemas.microsoft.com/office/drawing/2014/main" id="{A2FD4F85-B488-4CB7-8BC0-B70F1BCB75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C07901-3601-4BF4-AE85-E6B678FF2F34}"/>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348100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7F38-5526-4431-9F76-F2724E747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86869-FF67-4201-888F-777A4D2B8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AF6436-01EC-4782-A35E-B4C46454A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22F63-6957-4F19-B26C-D29325930817}"/>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6" name="Footer Placeholder 5">
            <a:extLst>
              <a:ext uri="{FF2B5EF4-FFF2-40B4-BE49-F238E27FC236}">
                <a16:creationId xmlns:a16="http://schemas.microsoft.com/office/drawing/2014/main" id="{5A6EAD59-DE7B-4D39-B2C0-1BE192F9A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49F93-216C-4466-92EB-8CCD1B9F2B9B}"/>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208759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C8FF-2243-4DED-8218-AE934DAE9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7028A7-FFAB-4B2B-B105-5BD83E976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DE418-3E30-444D-9E34-C3D0984DB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8695E-9518-41F6-A88F-185B2F115F9F}"/>
              </a:ext>
            </a:extLst>
          </p:cNvPr>
          <p:cNvSpPr>
            <a:spLocks noGrp="1"/>
          </p:cNvSpPr>
          <p:nvPr>
            <p:ph type="dt" sz="half" idx="10"/>
          </p:nvPr>
        </p:nvSpPr>
        <p:spPr/>
        <p:txBody>
          <a:bodyPr/>
          <a:lstStyle/>
          <a:p>
            <a:fld id="{70B64BBF-1884-4F85-ACB3-4BA0A6161203}" type="datetimeFigureOut">
              <a:rPr lang="en-US" smtClean="0"/>
              <a:t>5/23/2022</a:t>
            </a:fld>
            <a:endParaRPr lang="en-US"/>
          </a:p>
        </p:txBody>
      </p:sp>
      <p:sp>
        <p:nvSpPr>
          <p:cNvPr id="6" name="Footer Placeholder 5">
            <a:extLst>
              <a:ext uri="{FF2B5EF4-FFF2-40B4-BE49-F238E27FC236}">
                <a16:creationId xmlns:a16="http://schemas.microsoft.com/office/drawing/2014/main" id="{D10B466D-AA69-4013-B3CB-2E79FEB34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E2FC0-FB32-4D45-A88E-3B1BC4CFAF6D}"/>
              </a:ext>
            </a:extLst>
          </p:cNvPr>
          <p:cNvSpPr>
            <a:spLocks noGrp="1"/>
          </p:cNvSpPr>
          <p:nvPr>
            <p:ph type="sldNum" sz="quarter" idx="12"/>
          </p:nvPr>
        </p:nvSpPr>
        <p:spPr/>
        <p:txBody>
          <a:bodyPr/>
          <a:lstStyle/>
          <a:p>
            <a:fld id="{4824F990-A483-4BCC-B22D-510C7541A0BD}" type="slidenum">
              <a:rPr lang="en-US" smtClean="0"/>
              <a:t>‹#›</a:t>
            </a:fld>
            <a:endParaRPr lang="en-US"/>
          </a:p>
        </p:txBody>
      </p:sp>
    </p:spTree>
    <p:extLst>
      <p:ext uri="{BB962C8B-B14F-4D97-AF65-F5344CB8AC3E}">
        <p14:creationId xmlns:p14="http://schemas.microsoft.com/office/powerpoint/2010/main" val="259639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A5BA3-C950-4C00-AEA6-78D8D97B5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FAA025-6AB3-4204-B76F-BE3920E3F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EFE74-71E3-4290-8652-A3A6B1B0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64BBF-1884-4F85-ACB3-4BA0A6161203}" type="datetimeFigureOut">
              <a:rPr lang="en-US" smtClean="0"/>
              <a:t>5/23/2022</a:t>
            </a:fld>
            <a:endParaRPr lang="en-US"/>
          </a:p>
        </p:txBody>
      </p:sp>
      <p:sp>
        <p:nvSpPr>
          <p:cNvPr id="5" name="Footer Placeholder 4">
            <a:extLst>
              <a:ext uri="{FF2B5EF4-FFF2-40B4-BE49-F238E27FC236}">
                <a16:creationId xmlns:a16="http://schemas.microsoft.com/office/drawing/2014/main" id="{92EB3340-2849-49F6-84FD-FBDD33873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1EA908-4326-41A7-8F02-BDCBBE93F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4F990-A483-4BCC-B22D-510C7541A0BD}" type="slidenum">
              <a:rPr lang="en-US" smtClean="0"/>
              <a:t>‹#›</a:t>
            </a:fld>
            <a:endParaRPr lang="en-US"/>
          </a:p>
        </p:txBody>
      </p:sp>
    </p:spTree>
    <p:extLst>
      <p:ext uri="{BB962C8B-B14F-4D97-AF65-F5344CB8AC3E}">
        <p14:creationId xmlns:p14="http://schemas.microsoft.com/office/powerpoint/2010/main" val="193460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0.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70.png"/></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09.png"/></Relationships>
</file>

<file path=ppt/slides/_rels/slide7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E31FB6-975B-4D4E-B279-C656234FBB57}"/>
              </a:ext>
            </a:extLst>
          </p:cNvPr>
          <p:cNvSpPr>
            <a:spLocks noGrp="1"/>
          </p:cNvSpPr>
          <p:nvPr>
            <p:ph type="body" sz="quarter" idx="10"/>
          </p:nvPr>
        </p:nvSpPr>
        <p:spPr/>
        <p:txBody>
          <a:bodyPr/>
          <a:lstStyle/>
          <a:p>
            <a:r>
              <a:rPr lang="en-US" dirty="0"/>
              <a:t>Ahmed Abdelazeem</a:t>
            </a:r>
          </a:p>
        </p:txBody>
      </p:sp>
      <p:sp>
        <p:nvSpPr>
          <p:cNvPr id="5" name="Text Placeholder 4">
            <a:extLst>
              <a:ext uri="{FF2B5EF4-FFF2-40B4-BE49-F238E27FC236}">
                <a16:creationId xmlns:a16="http://schemas.microsoft.com/office/drawing/2014/main" id="{C3A2B4FA-2B15-4D96-B6CD-0E0F80E6CF26}"/>
              </a:ext>
            </a:extLst>
          </p:cNvPr>
          <p:cNvSpPr>
            <a:spLocks noGrp="1"/>
          </p:cNvSpPr>
          <p:nvPr>
            <p:ph type="body" sz="quarter" idx="11"/>
          </p:nvPr>
        </p:nvSpPr>
        <p:spPr/>
        <p:txBody>
          <a:bodyPr/>
          <a:lstStyle/>
          <a:p>
            <a:r>
              <a:rPr lang="en-US" dirty="0"/>
              <a:t>03/09/2022</a:t>
            </a:r>
          </a:p>
        </p:txBody>
      </p:sp>
      <p:sp>
        <p:nvSpPr>
          <p:cNvPr id="3" name="Subtitle 2"/>
          <p:cNvSpPr>
            <a:spLocks noGrp="1"/>
          </p:cNvSpPr>
          <p:nvPr>
            <p:ph type="subTitle" idx="1"/>
          </p:nvPr>
        </p:nvSpPr>
        <p:spPr/>
        <p:txBody>
          <a:bodyPr>
            <a:normAutofit/>
          </a:bodyPr>
          <a:lstStyle/>
          <a:p>
            <a:r>
              <a:rPr lang="en-US" dirty="0"/>
              <a:t>Q-2022.3-SP2 </a:t>
            </a:r>
          </a:p>
        </p:txBody>
      </p:sp>
      <p:sp>
        <p:nvSpPr>
          <p:cNvPr id="2" name="Title 1"/>
          <p:cNvSpPr>
            <a:spLocks noGrp="1"/>
          </p:cNvSpPr>
          <p:nvPr>
            <p:ph type="ctrTitle"/>
          </p:nvPr>
        </p:nvSpPr>
        <p:spPr/>
        <p:txBody>
          <a:bodyPr/>
          <a:lstStyle/>
          <a:p>
            <a:r>
              <a:rPr lang="en-US" dirty="0"/>
              <a:t>Static Time Analysis(STA) for FPGA</a:t>
            </a:r>
          </a:p>
        </p:txBody>
      </p:sp>
      <p:pic>
        <p:nvPicPr>
          <p:cNvPr id="7" name="Picture 6">
            <a:extLst>
              <a:ext uri="{FF2B5EF4-FFF2-40B4-BE49-F238E27FC236}">
                <a16:creationId xmlns:a16="http://schemas.microsoft.com/office/drawing/2014/main" id="{F47F08FB-24D8-4BA5-88D3-1E7014A11649}"/>
              </a:ext>
            </a:extLst>
          </p:cNvPr>
          <p:cNvPicPr>
            <a:picLocks noChangeAspect="1"/>
          </p:cNvPicPr>
          <p:nvPr/>
        </p:nvPicPr>
        <p:blipFill>
          <a:blip r:embed="rId2"/>
          <a:stretch>
            <a:fillRect/>
          </a:stretch>
        </p:blipFill>
        <p:spPr>
          <a:xfrm>
            <a:off x="8486775" y="153446"/>
            <a:ext cx="3705225" cy="1657350"/>
          </a:xfrm>
          <a:prstGeom prst="rect">
            <a:avLst/>
          </a:prstGeom>
        </p:spPr>
      </p:pic>
    </p:spTree>
    <p:extLst>
      <p:ext uri="{BB962C8B-B14F-4D97-AF65-F5344CB8AC3E}">
        <p14:creationId xmlns:p14="http://schemas.microsoft.com/office/powerpoint/2010/main" val="27187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638BD-7AB0-4419-BFE1-757EA6BC589A}"/>
              </a:ext>
            </a:extLst>
          </p:cNvPr>
          <p:cNvSpPr txBox="1">
            <a:spLocks/>
          </p:cNvSpPr>
          <p:nvPr/>
        </p:nvSpPr>
        <p:spPr>
          <a:xfrm>
            <a:off x="246274" y="383317"/>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Setup (Max) Constraints</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1760300-3AB1-4C79-8CC0-C8831CD16F92}"/>
              </a:ext>
            </a:extLst>
          </p:cNvPr>
          <p:cNvPicPr>
            <a:picLocks noChangeAspect="1"/>
          </p:cNvPicPr>
          <p:nvPr/>
        </p:nvPicPr>
        <p:blipFill>
          <a:blip r:embed="rId2"/>
          <a:stretch>
            <a:fillRect/>
          </a:stretch>
        </p:blipFill>
        <p:spPr>
          <a:xfrm>
            <a:off x="1120214" y="1546587"/>
            <a:ext cx="7704306" cy="3316157"/>
          </a:xfrm>
          <a:prstGeom prst="rect">
            <a:avLst/>
          </a:prstGeom>
        </p:spPr>
      </p:pic>
      <p:pic>
        <p:nvPicPr>
          <p:cNvPr id="10" name="image37.png">
            <a:extLst>
              <a:ext uri="{FF2B5EF4-FFF2-40B4-BE49-F238E27FC236}">
                <a16:creationId xmlns:a16="http://schemas.microsoft.com/office/drawing/2014/main" id="{7518795C-7FF6-4828-B020-B6BB3059D579}"/>
              </a:ext>
            </a:extLst>
          </p:cNvPr>
          <p:cNvPicPr>
            <a:picLocks noChangeAspect="1"/>
          </p:cNvPicPr>
          <p:nvPr/>
        </p:nvPicPr>
        <p:blipFill>
          <a:blip r:embed="rId3" cstate="print"/>
          <a:stretch>
            <a:fillRect/>
          </a:stretch>
        </p:blipFill>
        <p:spPr>
          <a:xfrm>
            <a:off x="9698460" y="1234250"/>
            <a:ext cx="2247265" cy="121729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28FA4E-C8EE-4CD6-97EF-034B8C9B42C4}"/>
                  </a:ext>
                </a:extLst>
              </p:cNvPr>
              <p:cNvSpPr txBox="1"/>
              <p:nvPr/>
            </p:nvSpPr>
            <p:spPr>
              <a:xfrm>
                <a:off x="2175029" y="5028534"/>
                <a:ext cx="5566299" cy="4025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𝑻</m:t>
                          </m:r>
                        </m:e>
                        <m:sub>
                          <m:r>
                            <a:rPr lang="en-US" sz="2400" b="1" i="1" smtClean="0">
                              <a:latin typeface="Cambria Math" panose="02040503050406030204" pitchFamily="18" charset="0"/>
                            </a:rPr>
                            <m:t>𝑪𝒍𝒌</m:t>
                          </m:r>
                        </m:sub>
                      </m:sSub>
                      <m:r>
                        <a:rPr lang="en-US" sz="2400" b="1" i="1" smtClean="0">
                          <a:latin typeface="Cambria Math" panose="02040503050406030204" pitchFamily="18" charset="0"/>
                        </a:rPr>
                        <m:t> +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𝑻</m:t>
                          </m:r>
                        </m:e>
                        <m:sub>
                          <m:r>
                            <a:rPr lang="en-US" sz="2400" b="1" i="1" smtClean="0">
                              <a:latin typeface="Cambria Math" panose="02040503050406030204" pitchFamily="18" charset="0"/>
                            </a:rPr>
                            <m:t>𝑺𝒌𝒆𝒘</m:t>
                          </m:r>
                        </m:sub>
                      </m:sSub>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𝑻</m:t>
                          </m:r>
                        </m:e>
                        <m:sub>
                          <m:r>
                            <a:rPr lang="en-US" sz="2400" b="1" i="1" smtClean="0">
                              <a:latin typeface="Cambria Math" panose="02040503050406030204" pitchFamily="18" charset="0"/>
                              <a:ea typeface="Cambria Math" panose="02040503050406030204" pitchFamily="18" charset="0"/>
                            </a:rPr>
                            <m:t>𝑪</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𝒒</m:t>
                          </m:r>
                        </m:sub>
                      </m:sSub>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𝑻</m:t>
                          </m:r>
                        </m:e>
                        <m:sub>
                          <m:r>
                            <a:rPr lang="en-US" sz="2400" b="1" i="1" smtClean="0">
                              <a:latin typeface="Cambria Math" panose="02040503050406030204" pitchFamily="18" charset="0"/>
                              <a:ea typeface="Cambria Math" panose="02040503050406030204" pitchFamily="18" charset="0"/>
                            </a:rPr>
                            <m:t>𝑪𝒐𝒎𝒃</m:t>
                          </m:r>
                        </m:sub>
                      </m:sSub>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𝑻</m:t>
                          </m:r>
                        </m:e>
                        <m:sub>
                          <m:r>
                            <a:rPr lang="en-US" sz="2400" b="1" i="1" smtClean="0">
                              <a:latin typeface="Cambria Math" panose="02040503050406030204" pitchFamily="18" charset="0"/>
                              <a:ea typeface="Cambria Math" panose="02040503050406030204" pitchFamily="18" charset="0"/>
                            </a:rPr>
                            <m:t>𝒔𝒆𝒕𝒖𝒑</m:t>
                          </m:r>
                        </m:sub>
                      </m:sSub>
                    </m:oMath>
                  </m:oMathPara>
                </a14:m>
                <a:endParaRPr lang="en-US" sz="2400" b="1"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3528FA4E-C8EE-4CD6-97EF-034B8C9B42C4}"/>
                  </a:ext>
                </a:extLst>
              </p:cNvPr>
              <p:cNvSpPr txBox="1">
                <a:spLocks noRot="1" noChangeAspect="1" noMove="1" noResize="1" noEditPoints="1" noAdjustHandles="1" noChangeArrowheads="1" noChangeShapeType="1" noTextEdit="1"/>
              </p:cNvSpPr>
              <p:nvPr/>
            </p:nvSpPr>
            <p:spPr>
              <a:xfrm>
                <a:off x="2175029" y="5028534"/>
                <a:ext cx="5566299" cy="402546"/>
              </a:xfrm>
              <a:prstGeom prst="rect">
                <a:avLst/>
              </a:prstGeom>
              <a:blipFill>
                <a:blip r:embed="rId4"/>
                <a:stretch>
                  <a:fillRect l="-876" r="-548" b="-25758"/>
                </a:stretch>
              </a:blipFill>
            </p:spPr>
            <p:txBody>
              <a:bodyPr/>
              <a:lstStyle/>
              <a:p>
                <a:r>
                  <a:rPr lang="en-US">
                    <a:noFill/>
                  </a:rPr>
                  <a:t> </a:t>
                </a:r>
              </a:p>
            </p:txBody>
          </p:sp>
        </mc:Fallback>
      </mc:AlternateContent>
    </p:spTree>
    <p:extLst>
      <p:ext uri="{BB962C8B-B14F-4D97-AF65-F5344CB8AC3E}">
        <p14:creationId xmlns:p14="http://schemas.microsoft.com/office/powerpoint/2010/main" val="206836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4E82AB-63A9-4729-B909-EDBECF1A5C9F}"/>
              </a:ext>
            </a:extLst>
          </p:cNvPr>
          <p:cNvSpPr txBox="1">
            <a:spLocks/>
          </p:cNvSpPr>
          <p:nvPr/>
        </p:nvSpPr>
        <p:spPr>
          <a:xfrm>
            <a:off x="246274" y="356684"/>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Hold (Min) Constraints</a:t>
            </a:r>
            <a:endParaRPr lang="en-US" dirty="0">
              <a:latin typeface="Times New Roman" panose="02020603050405020304" pitchFamily="18" charset="0"/>
              <a:cs typeface="Times New Roman" panose="02020603050405020304" pitchFamily="18" charset="0"/>
            </a:endParaRPr>
          </a:p>
        </p:txBody>
      </p:sp>
      <p:pic>
        <p:nvPicPr>
          <p:cNvPr id="4" name="image42.png">
            <a:extLst>
              <a:ext uri="{FF2B5EF4-FFF2-40B4-BE49-F238E27FC236}">
                <a16:creationId xmlns:a16="http://schemas.microsoft.com/office/drawing/2014/main" id="{8D79F1F8-FA52-4E44-B865-77209D4088A2}"/>
              </a:ext>
            </a:extLst>
          </p:cNvPr>
          <p:cNvPicPr>
            <a:picLocks noChangeAspect="1"/>
          </p:cNvPicPr>
          <p:nvPr/>
        </p:nvPicPr>
        <p:blipFill>
          <a:blip r:embed="rId2" cstate="print"/>
          <a:stretch>
            <a:fillRect/>
          </a:stretch>
        </p:blipFill>
        <p:spPr>
          <a:xfrm>
            <a:off x="10026225" y="1206759"/>
            <a:ext cx="2014855" cy="10604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38494A-9E9A-4B39-9E0E-38A06C49D878}"/>
                  </a:ext>
                </a:extLst>
              </p:cNvPr>
              <p:cNvSpPr txBox="1"/>
              <p:nvPr/>
            </p:nvSpPr>
            <p:spPr>
              <a:xfrm>
                <a:off x="246274" y="1206759"/>
                <a:ext cx="9625695" cy="3834383"/>
              </a:xfrm>
              <a:prstGeom prst="rect">
                <a:avLst/>
              </a:prstGeom>
              <a:noFill/>
            </p:spPr>
            <p:txBody>
              <a:bodyPr wrap="square">
                <a:spAutoFit/>
              </a:bodyPr>
              <a:lstStyle/>
              <a:p>
                <a:pPr marL="342900" marR="0" lvl="0" indent="-342900" rtl="0">
                  <a:spcBef>
                    <a:spcPts val="640"/>
                  </a:spcBef>
                  <a:spcAft>
                    <a:spcPts val="0"/>
                  </a:spcAft>
                  <a:buSzPts val="2800"/>
                  <a:buFont typeface="Arial" panose="020B0604020202020204" pitchFamily="34" charset="0"/>
                  <a:buChar char="•"/>
                  <a:tabLst>
                    <a:tab pos="659130" algn="l"/>
                  </a:tabLs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Hold problems occur due to the logic changing before </a:t>
                </a:r>
                <a14:m>
                  <m:oMath xmlns:m="http://schemas.openxmlformats.org/officeDocument/2006/math">
                    <m:sSub>
                      <m:sSubPr>
                        <m:ctrlPr>
                          <a:rPr lang="en-US" sz="2400" b="1" i="1" smtClean="0">
                            <a:solidFill>
                              <a:schemeClr val="tx1"/>
                            </a:solidFill>
                            <a:effectLst/>
                            <a:latin typeface="Cambria Math" panose="02040503050406030204" pitchFamily="18" charset="0"/>
                            <a:cs typeface="Times New Roman" panose="02020603050405020304" pitchFamily="18" charset="0"/>
                          </a:rPr>
                        </m:ctrlPr>
                      </m:sSubPr>
                      <m:e>
                        <m:r>
                          <a:rPr lang="en-US" sz="2400" b="1" i="1" smtClean="0">
                            <a:solidFill>
                              <a:schemeClr val="tx1"/>
                            </a:solidFill>
                            <a:effectLst/>
                            <a:latin typeface="Cambria Math" panose="02040503050406030204" pitchFamily="18" charset="0"/>
                            <a:cs typeface="Times New Roman" panose="02020603050405020304" pitchFamily="18" charset="0"/>
                          </a:rPr>
                          <m:t>𝒕</m:t>
                        </m:r>
                      </m:e>
                      <m:sub>
                        <m:r>
                          <a:rPr lang="en-US" sz="2400" b="1" i="1" smtClean="0">
                            <a:solidFill>
                              <a:schemeClr val="tx1"/>
                            </a:solidFill>
                            <a:effectLst/>
                            <a:latin typeface="Cambria Math" panose="02040503050406030204" pitchFamily="18" charset="0"/>
                            <a:cs typeface="Times New Roman" panose="02020603050405020304" pitchFamily="18" charset="0"/>
                          </a:rPr>
                          <m:t>𝒉𝒐𝒍𝒅</m:t>
                        </m:r>
                      </m:sub>
                    </m:sSub>
                  </m:oMath>
                </a14:m>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has</a:t>
                </a:r>
                <a:r>
                  <a:rPr lang="en-US" sz="2400" b="1" spc="2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passed.</a:t>
                </a:r>
              </a:p>
              <a:p>
                <a:pPr marL="342900" marR="0" lvl="0" indent="-342900">
                  <a:spcBef>
                    <a:spcPts val="260"/>
                  </a:spcBef>
                  <a:spcAft>
                    <a:spcPts val="0"/>
                  </a:spcAft>
                  <a:buSzPts val="2800"/>
                  <a:buFont typeface="Arial" panose="020B0604020202020204" pitchFamily="34" charset="0"/>
                  <a:buChar char="•"/>
                  <a:tabLst>
                    <a:tab pos="659130" algn="l"/>
                  </a:tabLst>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This is not a function of cycle time – it is relative to a single clock</a:t>
                </a:r>
                <a:r>
                  <a:rPr lang="en-US" sz="2400" b="1" spc="-15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edge!</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740"/>
                  </a:spcBef>
                  <a:spcAft>
                    <a:spcPts val="0"/>
                  </a:spcAft>
                  <a:buSzPts val="2800"/>
                  <a:buFont typeface="Arial" panose="020B0604020202020204" pitchFamily="34" charset="0"/>
                  <a:buChar char="•"/>
                  <a:tabLst>
                    <a:tab pos="659130" algn="l"/>
                  </a:tabLst>
                </a:pPr>
                <a:r>
                  <a:rPr lang="en-US" sz="2400" b="1" spc="-20" dirty="0">
                    <a:effectLst/>
                    <a:latin typeface="Times New Roman" panose="02020603050405020304" pitchFamily="18" charset="0"/>
                    <a:ea typeface="Arial" panose="020B0604020202020204" pitchFamily="34" charset="0"/>
                    <a:cs typeface="Times New Roman" panose="02020603050405020304" pitchFamily="18" charset="0"/>
                  </a:rPr>
                  <a:t>Let’s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see how this can</a:t>
                </a:r>
                <a:r>
                  <a:rPr lang="en-US" sz="2400" b="1" spc="-1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happen:</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marL="742950" marR="0" lvl="1" indent="-285750">
                  <a:lnSpc>
                    <a:spcPts val="3190"/>
                  </a:lnSpc>
                  <a:spcBef>
                    <a:spcPts val="695"/>
                  </a:spcBef>
                  <a:spcAft>
                    <a:spcPts val="0"/>
                  </a:spcAft>
                  <a:buSzPts val="2400"/>
                  <a:buFont typeface="Arial" panose="020B0604020202020204" pitchFamily="34" charset="0"/>
                  <a:buChar char="•"/>
                  <a:tabLst>
                    <a:tab pos="1059180" algn="l"/>
                    <a:tab pos="1059815" algn="l"/>
                  </a:tabLs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The clock rises and the data at </a:t>
                </a:r>
                <a:r>
                  <a:rPr lang="en-US" sz="200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changes after</a:t>
                </a:r>
                <a:r>
                  <a:rPr lang="en-US" sz="2000" spc="-285"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b>
                      <m:sSubPr>
                        <m:ctrlPr>
                          <a:rPr lang="en-US" sz="2000" b="1" i="1" smtClean="0">
                            <a:solidFill>
                              <a:srgbClr val="FF0000"/>
                            </a:solidFill>
                            <a:effectLst/>
                            <a:latin typeface="Cambria Math" panose="02040503050406030204" pitchFamily="18" charset="0"/>
                            <a:cs typeface="Times New Roman" panose="02020603050405020304" pitchFamily="18" charset="0"/>
                          </a:rPr>
                        </m:ctrlPr>
                      </m:sSubPr>
                      <m:e>
                        <m:r>
                          <a:rPr lang="en-US" sz="2000" b="1" i="1" smtClean="0">
                            <a:solidFill>
                              <a:srgbClr val="FF0000"/>
                            </a:solidFill>
                            <a:effectLst/>
                            <a:latin typeface="Cambria Math" panose="02040503050406030204" pitchFamily="18" charset="0"/>
                            <a:cs typeface="Times New Roman" panose="02020603050405020304" pitchFamily="18" charset="0"/>
                          </a:rPr>
                          <m:t>𝒕</m:t>
                        </m:r>
                      </m:e>
                      <m:sub>
                        <m:r>
                          <a:rPr lang="en-US" sz="2000" b="1" i="1" smtClean="0">
                            <a:solidFill>
                              <a:srgbClr val="FF0000"/>
                            </a:solidFill>
                            <a:effectLst/>
                            <a:latin typeface="Cambria Math" panose="02040503050406030204" pitchFamily="18" charset="0"/>
                            <a:cs typeface="Times New Roman" panose="02020603050405020304" pitchFamily="18" charset="0"/>
                          </a:rPr>
                          <m:t>𝒄</m:t>
                        </m:r>
                        <m:r>
                          <a:rPr lang="en-US" sz="2000" b="1" i="1" smtClean="0">
                            <a:solidFill>
                              <a:srgbClr val="FF0000"/>
                            </a:solidFill>
                            <a:effectLst/>
                            <a:latin typeface="Cambria Math" panose="02040503050406030204" pitchFamily="18" charset="0"/>
                            <a:cs typeface="Times New Roman" panose="02020603050405020304" pitchFamily="18" charset="0"/>
                          </a:rPr>
                          <m:t>𝟐</m:t>
                        </m:r>
                        <m:r>
                          <a:rPr lang="en-US" sz="2000" b="1" i="1" smtClean="0">
                            <a:solidFill>
                              <a:srgbClr val="FF0000"/>
                            </a:solidFill>
                            <a:effectLst/>
                            <a:latin typeface="Cambria Math" panose="02040503050406030204" pitchFamily="18" charset="0"/>
                            <a:cs typeface="Times New Roman" panose="02020603050405020304" pitchFamily="18" charset="0"/>
                          </a:rPr>
                          <m:t>𝒒</m:t>
                        </m:r>
                      </m:sub>
                    </m:sSub>
                  </m:oMath>
                </a14:m>
                <a:r>
                  <a:rPr lang="en-US" sz="2000" dirty="0">
                    <a:effectLst/>
                    <a:latin typeface="Times New Roman" panose="02020603050405020304" pitchFamily="18" charset="0"/>
                    <a:ea typeface="Arial" panose="020B0604020202020204" pitchFamily="34" charset="0"/>
                    <a:cs typeface="Times New Roman" panose="02020603050405020304" pitchFamily="18" charset="0"/>
                  </a:rPr>
                  <a:t>.</a:t>
                </a:r>
              </a:p>
              <a:p>
                <a:pPr marL="742950" marR="0" lvl="1" indent="-285750">
                  <a:lnSpc>
                    <a:spcPts val="3180"/>
                  </a:lnSpc>
                  <a:spcBef>
                    <a:spcPts val="0"/>
                  </a:spcBef>
                  <a:spcAft>
                    <a:spcPts val="0"/>
                  </a:spcAft>
                  <a:buSzPts val="2400"/>
                  <a:buFont typeface="Arial" panose="020B0604020202020204" pitchFamily="34" charset="0"/>
                  <a:buChar char="•"/>
                  <a:tabLst>
                    <a:tab pos="1059180" algn="l"/>
                    <a:tab pos="1059815" algn="l"/>
                  </a:tabLs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The data at </a:t>
                </a:r>
                <a:r>
                  <a:rPr lang="en-US" sz="200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changes </a:t>
                </a:r>
                <a14:m>
                  <m:oMath xmlns:m="http://schemas.openxmlformats.org/officeDocument/2006/math">
                    <m:sSub>
                      <m:sSubPr>
                        <m:ctrlPr>
                          <a:rPr lang="en-US" sz="2000" b="1" i="1" smtClean="0">
                            <a:solidFill>
                              <a:schemeClr val="tx1"/>
                            </a:solidFill>
                            <a:effectLst/>
                            <a:latin typeface="Cambria Math" panose="02040503050406030204" pitchFamily="18" charset="0"/>
                            <a:cs typeface="Times New Roman" panose="02020603050405020304" pitchFamily="18" charset="0"/>
                          </a:rPr>
                        </m:ctrlPr>
                      </m:sSubPr>
                      <m:e>
                        <m:r>
                          <a:rPr lang="en-US" sz="2000" b="1" i="1" smtClean="0">
                            <a:solidFill>
                              <a:schemeClr val="tx1"/>
                            </a:solidFill>
                            <a:effectLst/>
                            <a:latin typeface="Cambria Math" panose="02040503050406030204" pitchFamily="18" charset="0"/>
                            <a:cs typeface="Times New Roman" panose="02020603050405020304" pitchFamily="18" charset="0"/>
                          </a:rPr>
                          <m:t>𝒕</m:t>
                        </m:r>
                      </m:e>
                      <m:sub>
                        <m:r>
                          <a:rPr lang="en-US" sz="2000" b="1" i="1" smtClean="0">
                            <a:solidFill>
                              <a:schemeClr val="tx1"/>
                            </a:solidFill>
                            <a:effectLst/>
                            <a:latin typeface="Cambria Math" panose="02040503050406030204" pitchFamily="18" charset="0"/>
                            <a:cs typeface="Times New Roman" panose="02020603050405020304" pitchFamily="18" charset="0"/>
                          </a:rPr>
                          <m:t>𝒑𝒅</m:t>
                        </m:r>
                      </m:sub>
                    </m:sSub>
                  </m:oMath>
                </a14:m>
                <a:r>
                  <a:rPr lang="en-US" sz="2000" dirty="0">
                    <a:effectLst/>
                    <a:latin typeface="Times New Roman" panose="02020603050405020304" pitchFamily="18" charset="0"/>
                    <a:ea typeface="Arial" panose="020B0604020202020204" pitchFamily="34" charset="0"/>
                    <a:cs typeface="Times New Roman" panose="02020603050405020304" pitchFamily="18" charset="0"/>
                  </a:rPr>
                  <a:t>(logic)</a:t>
                </a:r>
                <a:r>
                  <a:rPr lang="en-US" sz="2000" spc="3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spc="-25" dirty="0">
                    <a:effectLst/>
                    <a:latin typeface="Times New Roman" panose="02020603050405020304" pitchFamily="18" charset="0"/>
                    <a:ea typeface="Arial" panose="020B0604020202020204" pitchFamily="34" charset="0"/>
                    <a:cs typeface="Times New Roman" panose="02020603050405020304" pitchFamily="18" charset="0"/>
                  </a:rPr>
                  <a:t>later.</a:t>
                </a:r>
                <a:endParaRPr lang="en-US" sz="2000" dirty="0">
                  <a:effectLst/>
                  <a:latin typeface="Times New Roman" panose="02020603050405020304" pitchFamily="18" charset="0"/>
                  <a:ea typeface="Arial" panose="020B0604020202020204" pitchFamily="34" charset="0"/>
                  <a:cs typeface="Times New Roman" panose="02020603050405020304" pitchFamily="18" charset="0"/>
                </a:endParaRPr>
              </a:p>
              <a:p>
                <a:pPr marL="742950" marR="1015365" lvl="1" indent="-285750">
                  <a:lnSpc>
                    <a:spcPct val="90000"/>
                  </a:lnSpc>
                  <a:spcBef>
                    <a:spcPts val="175"/>
                  </a:spcBef>
                  <a:spcAft>
                    <a:spcPts val="0"/>
                  </a:spcAft>
                  <a:buSzPts val="2400"/>
                  <a:buFont typeface="Arial" panose="020B0604020202020204" pitchFamily="34" charset="0"/>
                  <a:buChar char="•"/>
                  <a:tabLst>
                    <a:tab pos="1059180" algn="l"/>
                    <a:tab pos="1059815" algn="l"/>
                  </a:tabLs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Since the data at </a:t>
                </a:r>
                <a:r>
                  <a:rPr lang="en-US" sz="200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had to stay stable for </a:t>
                </a:r>
                <a14:m>
                  <m:oMath xmlns:m="http://schemas.openxmlformats.org/officeDocument/2006/math">
                    <m:sSub>
                      <m:sSubPr>
                        <m:ctrlPr>
                          <a:rPr lang="en-US" sz="2000" b="1" i="1" smtClean="0">
                            <a:solidFill>
                              <a:srgbClr val="FF0000"/>
                            </a:solidFill>
                            <a:effectLst/>
                            <a:latin typeface="Cambria Math" panose="02040503050406030204" pitchFamily="18" charset="0"/>
                            <a:cs typeface="Times New Roman" panose="02020603050405020304" pitchFamily="18" charset="0"/>
                          </a:rPr>
                        </m:ctrlPr>
                      </m:sSubPr>
                      <m:e>
                        <m:r>
                          <a:rPr lang="en-US" sz="2000" b="1" i="1" smtClean="0">
                            <a:solidFill>
                              <a:srgbClr val="FF0000"/>
                            </a:solidFill>
                            <a:effectLst/>
                            <a:latin typeface="Cambria Math" panose="02040503050406030204" pitchFamily="18" charset="0"/>
                            <a:cs typeface="Times New Roman" panose="02020603050405020304" pitchFamily="18" charset="0"/>
                          </a:rPr>
                          <m:t>𝒕</m:t>
                        </m:r>
                      </m:e>
                      <m:sub>
                        <m:r>
                          <a:rPr lang="en-US" sz="2000" b="1" i="1" smtClean="0">
                            <a:solidFill>
                              <a:srgbClr val="FF0000"/>
                            </a:solidFill>
                            <a:effectLst/>
                            <a:latin typeface="Cambria Math" panose="02040503050406030204" pitchFamily="18" charset="0"/>
                            <a:cs typeface="Times New Roman" panose="02020603050405020304" pitchFamily="18" charset="0"/>
                          </a:rPr>
                          <m:t>𝒉𝒐𝒍𝒅</m:t>
                        </m:r>
                      </m:sub>
                    </m:sSub>
                    <m:r>
                      <a:rPr lang="en-US" sz="2000" b="1" i="1" smtClean="0">
                        <a:solidFill>
                          <a:srgbClr val="FF0000"/>
                        </a:solidFill>
                        <a:effectLst/>
                        <a:latin typeface="Cambria Math" panose="02040503050406030204" pitchFamily="18" charset="0"/>
                        <a:cs typeface="Times New Roman" panose="02020603050405020304" pitchFamily="18" charset="0"/>
                      </a:rPr>
                      <m:t> </m:t>
                    </m:r>
                  </m:oMath>
                </a14:m>
                <a:r>
                  <a:rPr lang="en-US" sz="2000" dirty="0">
                    <a:effectLst/>
                    <a:latin typeface="Times New Roman" panose="02020603050405020304" pitchFamily="18" charset="0"/>
                    <a:ea typeface="Arial" panose="020B0604020202020204" pitchFamily="34" charset="0"/>
                    <a:cs typeface="Times New Roman" panose="02020603050405020304" pitchFamily="18" charset="0"/>
                  </a:rPr>
                  <a:t>after the clock (for the second register), the change at </a:t>
                </a:r>
                <a:r>
                  <a:rPr lang="en-US" sz="200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has to be at least </a:t>
                </a:r>
                <a14:m>
                  <m:oMath xmlns:m="http://schemas.openxmlformats.org/officeDocument/2006/math">
                    <m:sSub>
                      <m:sSubPr>
                        <m:ctrlPr>
                          <a:rPr lang="en-US" sz="2000" b="1" i="1" smtClean="0">
                            <a:solidFill>
                              <a:srgbClr val="FF0000"/>
                            </a:solidFill>
                            <a:effectLst/>
                            <a:latin typeface="Cambria Math" panose="02040503050406030204" pitchFamily="18" charset="0"/>
                            <a:cs typeface="Times New Roman" panose="02020603050405020304" pitchFamily="18" charset="0"/>
                          </a:rPr>
                        </m:ctrlPr>
                      </m:sSubPr>
                      <m:e>
                        <m:r>
                          <a:rPr lang="en-US" sz="2000" b="1" i="1" smtClean="0">
                            <a:solidFill>
                              <a:srgbClr val="FF0000"/>
                            </a:solidFill>
                            <a:effectLst/>
                            <a:latin typeface="Cambria Math" panose="02040503050406030204" pitchFamily="18" charset="0"/>
                            <a:cs typeface="Times New Roman" panose="02020603050405020304" pitchFamily="18" charset="0"/>
                          </a:rPr>
                          <m:t>𝒕</m:t>
                        </m:r>
                      </m:e>
                      <m:sub>
                        <m:r>
                          <a:rPr lang="en-US" sz="2000" b="1" i="1" smtClean="0">
                            <a:solidFill>
                              <a:srgbClr val="FF0000"/>
                            </a:solidFill>
                            <a:effectLst/>
                            <a:latin typeface="Cambria Math" panose="02040503050406030204" pitchFamily="18" charset="0"/>
                            <a:cs typeface="Times New Roman" panose="02020603050405020304" pitchFamily="18" charset="0"/>
                          </a:rPr>
                          <m:t>𝒉𝒐𝒍𝒅</m:t>
                        </m:r>
                      </m:sub>
                    </m:sSub>
                  </m:oMath>
                </a14:m>
                <a:r>
                  <a:rPr lang="en-US" sz="20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after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the clock</a:t>
                </a:r>
                <a:r>
                  <a:rPr lang="en-US" sz="2000" spc="-17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edge.</a:t>
                </a:r>
              </a:p>
            </p:txBody>
          </p:sp>
        </mc:Choice>
        <mc:Fallback xmlns="">
          <p:sp>
            <p:nvSpPr>
              <p:cNvPr id="6" name="TextBox 5">
                <a:extLst>
                  <a:ext uri="{FF2B5EF4-FFF2-40B4-BE49-F238E27FC236}">
                    <a16:creationId xmlns:a16="http://schemas.microsoft.com/office/drawing/2014/main" id="{5038494A-9E9A-4B39-9E0E-38A06C49D878}"/>
                  </a:ext>
                </a:extLst>
              </p:cNvPr>
              <p:cNvSpPr txBox="1">
                <a:spLocks noRot="1" noChangeAspect="1" noMove="1" noResize="1" noEditPoints="1" noAdjustHandles="1" noChangeArrowheads="1" noChangeShapeType="1" noTextEdit="1"/>
              </p:cNvSpPr>
              <p:nvPr/>
            </p:nvSpPr>
            <p:spPr>
              <a:xfrm>
                <a:off x="246274" y="1206759"/>
                <a:ext cx="9625695" cy="3834383"/>
              </a:xfrm>
              <a:prstGeom prst="rect">
                <a:avLst/>
              </a:prstGeom>
              <a:blipFill>
                <a:blip r:embed="rId3"/>
                <a:stretch>
                  <a:fillRect l="-1140" t="-2226" b="-1908"/>
                </a:stretch>
              </a:blipFill>
            </p:spPr>
            <p:txBody>
              <a:bodyPr/>
              <a:lstStyle/>
              <a:p>
                <a:r>
                  <a:rPr lang="en-US">
                    <a:noFill/>
                  </a:rPr>
                  <a:t> </a:t>
                </a:r>
              </a:p>
            </p:txBody>
          </p:sp>
        </mc:Fallback>
      </mc:AlternateContent>
      <p:pic>
        <p:nvPicPr>
          <p:cNvPr id="8" name="Picture 7" descr="A picture containing text&#10;&#10;Description automatically generated">
            <a:extLst>
              <a:ext uri="{FF2B5EF4-FFF2-40B4-BE49-F238E27FC236}">
                <a16:creationId xmlns:a16="http://schemas.microsoft.com/office/drawing/2014/main" id="{19A0FECD-5F46-4072-91E2-F08CDDCB6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274" y="4732951"/>
            <a:ext cx="3878916" cy="1729890"/>
          </a:xfrm>
          <a:prstGeom prst="rect">
            <a:avLst/>
          </a:prstGeom>
        </p:spPr>
      </p:pic>
      <p:pic>
        <p:nvPicPr>
          <p:cNvPr id="10" name="Picture 9" descr="Diagram&#10;&#10;Description automatically generated">
            <a:extLst>
              <a:ext uri="{FF2B5EF4-FFF2-40B4-BE49-F238E27FC236}">
                <a16:creationId xmlns:a16="http://schemas.microsoft.com/office/drawing/2014/main" id="{587B3D22-7E20-44F6-8A49-847A374A11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9119" y="4732951"/>
            <a:ext cx="3101609" cy="1836579"/>
          </a:xfrm>
          <a:prstGeom prst="rect">
            <a:avLst/>
          </a:prstGeom>
        </p:spPr>
      </p:pic>
      <p:sp>
        <p:nvSpPr>
          <p:cNvPr id="11" name="TextBox 10">
            <a:extLst>
              <a:ext uri="{FF2B5EF4-FFF2-40B4-BE49-F238E27FC236}">
                <a16:creationId xmlns:a16="http://schemas.microsoft.com/office/drawing/2014/main" id="{9CF4D2C6-F54D-4B75-8BCD-02BBF7C5C4FC}"/>
              </a:ext>
            </a:extLst>
          </p:cNvPr>
          <p:cNvSpPr txBox="1"/>
          <p:nvPr/>
        </p:nvSpPr>
        <p:spPr>
          <a:xfrm>
            <a:off x="1998194" y="4856476"/>
            <a:ext cx="643673"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CLK</a:t>
            </a:r>
          </a:p>
        </p:txBody>
      </p:sp>
      <p:sp>
        <p:nvSpPr>
          <p:cNvPr id="12" name="TextBox 11">
            <a:extLst>
              <a:ext uri="{FF2B5EF4-FFF2-40B4-BE49-F238E27FC236}">
                <a16:creationId xmlns:a16="http://schemas.microsoft.com/office/drawing/2014/main" id="{E9EAEE18-6D0C-4F26-835E-51CAAB24FDD2}"/>
              </a:ext>
            </a:extLst>
          </p:cNvPr>
          <p:cNvSpPr txBox="1"/>
          <p:nvPr/>
        </p:nvSpPr>
        <p:spPr>
          <a:xfrm>
            <a:off x="1975446" y="5283061"/>
            <a:ext cx="643673" cy="369332"/>
          </a:xfrm>
          <a:prstGeom prst="rect">
            <a:avLst/>
          </a:prstGeom>
          <a:noFill/>
        </p:spPr>
        <p:txBody>
          <a:bodyPr wrap="square" rtlCol="0">
            <a:spAutoFit/>
          </a:bodyPr>
          <a:lstStyle/>
          <a:p>
            <a:pPr algn="ctr"/>
            <a:r>
              <a:rPr lang="en-US" i="1" dirty="0">
                <a:solidFill>
                  <a:schemeClr val="bg1">
                    <a:lumMod val="50000"/>
                  </a:schemeClr>
                </a:solidFill>
                <a:latin typeface="Times New Roman" panose="02020603050405020304" pitchFamily="18" charset="0"/>
                <a:cs typeface="Times New Roman" panose="02020603050405020304" pitchFamily="18" charset="0"/>
              </a:rPr>
              <a:t>D</a:t>
            </a:r>
          </a:p>
        </p:txBody>
      </p:sp>
      <p:sp>
        <p:nvSpPr>
          <p:cNvPr id="13" name="TextBox 12">
            <a:extLst>
              <a:ext uri="{FF2B5EF4-FFF2-40B4-BE49-F238E27FC236}">
                <a16:creationId xmlns:a16="http://schemas.microsoft.com/office/drawing/2014/main" id="{9E85FE14-3E10-4EEA-AFC0-48BD41FC9D7B}"/>
              </a:ext>
            </a:extLst>
          </p:cNvPr>
          <p:cNvSpPr txBox="1"/>
          <p:nvPr/>
        </p:nvSpPr>
        <p:spPr>
          <a:xfrm>
            <a:off x="1948849" y="5694711"/>
            <a:ext cx="643673" cy="369332"/>
          </a:xfrm>
          <a:prstGeom prst="rect">
            <a:avLst/>
          </a:prstGeom>
          <a:noFill/>
        </p:spPr>
        <p:txBody>
          <a:bodyPr wrap="square" rtlCol="0">
            <a:spAutoFit/>
          </a:bodyPr>
          <a:lstStyle/>
          <a:p>
            <a:pPr algn="ctr"/>
            <a:r>
              <a:rPr lang="en-US" i="1" dirty="0">
                <a:solidFill>
                  <a:srgbClr val="7030A0"/>
                </a:solidFill>
                <a:latin typeface="Times New Roman" panose="02020603050405020304" pitchFamily="18" charset="0"/>
                <a:cs typeface="Times New Roman" panose="02020603050405020304" pitchFamily="18" charset="0"/>
              </a:rPr>
              <a:t>A</a:t>
            </a:r>
          </a:p>
        </p:txBody>
      </p:sp>
      <p:sp>
        <p:nvSpPr>
          <p:cNvPr id="14" name="TextBox 13">
            <a:extLst>
              <a:ext uri="{FF2B5EF4-FFF2-40B4-BE49-F238E27FC236}">
                <a16:creationId xmlns:a16="http://schemas.microsoft.com/office/drawing/2014/main" id="{DE162009-AA91-4C4D-A14F-002D87827394}"/>
              </a:ext>
            </a:extLst>
          </p:cNvPr>
          <p:cNvSpPr txBox="1"/>
          <p:nvPr/>
        </p:nvSpPr>
        <p:spPr>
          <a:xfrm>
            <a:off x="1922010" y="6093509"/>
            <a:ext cx="643673" cy="369332"/>
          </a:xfrm>
          <a:prstGeom prst="rect">
            <a:avLst/>
          </a:prstGeom>
          <a:noFill/>
        </p:spPr>
        <p:txBody>
          <a:bodyPr wrap="square" rtlCol="0">
            <a:spAutoFit/>
          </a:bodyPr>
          <a:lstStyle/>
          <a:p>
            <a:pPr algn="ctr"/>
            <a:r>
              <a:rPr lang="en-US" i="1" dirty="0">
                <a:solidFill>
                  <a:srgbClr val="7030A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0519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4E82AB-63A9-4729-B909-EDBECF1A5C9F}"/>
              </a:ext>
            </a:extLst>
          </p:cNvPr>
          <p:cNvSpPr txBox="1">
            <a:spLocks/>
          </p:cNvSpPr>
          <p:nvPr/>
        </p:nvSpPr>
        <p:spPr>
          <a:xfrm>
            <a:off x="246274" y="356684"/>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Hold (Min) Constraints</a:t>
            </a:r>
            <a:endParaRPr lang="en-US" dirty="0">
              <a:latin typeface="Times New Roman" panose="02020603050405020304" pitchFamily="18" charset="0"/>
              <a:cs typeface="Times New Roman" panose="02020603050405020304" pitchFamily="18" charset="0"/>
            </a:endParaRPr>
          </a:p>
        </p:txBody>
      </p:sp>
      <p:pic>
        <p:nvPicPr>
          <p:cNvPr id="4" name="image42.png">
            <a:extLst>
              <a:ext uri="{FF2B5EF4-FFF2-40B4-BE49-F238E27FC236}">
                <a16:creationId xmlns:a16="http://schemas.microsoft.com/office/drawing/2014/main" id="{8D79F1F8-FA52-4E44-B865-77209D4088A2}"/>
              </a:ext>
            </a:extLst>
          </p:cNvPr>
          <p:cNvPicPr>
            <a:picLocks noChangeAspect="1"/>
          </p:cNvPicPr>
          <p:nvPr/>
        </p:nvPicPr>
        <p:blipFill>
          <a:blip r:embed="rId2" cstate="print"/>
          <a:stretch>
            <a:fillRect/>
          </a:stretch>
        </p:blipFill>
        <p:spPr>
          <a:xfrm>
            <a:off x="10026225" y="1206759"/>
            <a:ext cx="2014855" cy="106045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0FD63AE-352A-4BC6-A5B0-935E77C52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502" y="1736984"/>
            <a:ext cx="6499983" cy="239727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7B041E-5155-495A-A860-A0A2CD72FF52}"/>
                  </a:ext>
                </a:extLst>
              </p:cNvPr>
              <p:cNvSpPr txBox="1"/>
              <p:nvPr/>
            </p:nvSpPr>
            <p:spPr>
              <a:xfrm>
                <a:off x="2260304" y="4663622"/>
                <a:ext cx="6094378" cy="5619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𝑻</m:t>
                          </m:r>
                        </m:e>
                        <m:sub>
                          <m:r>
                            <a:rPr lang="en-US" sz="2800" b="1" i="1" smtClean="0">
                              <a:latin typeface="Cambria Math" panose="02040503050406030204" pitchFamily="18" charset="0"/>
                            </a:rPr>
                            <m:t>𝑪</m:t>
                          </m:r>
                          <m:r>
                            <a:rPr lang="en-US" sz="2800" b="1" i="1" smtClean="0">
                              <a:latin typeface="Cambria Math" panose="02040503050406030204" pitchFamily="18" charset="0"/>
                            </a:rPr>
                            <m:t>𝟐</m:t>
                          </m:r>
                          <m:r>
                            <a:rPr lang="en-US" sz="2800" b="1" i="1" smtClean="0">
                              <a:latin typeface="Cambria Math" panose="02040503050406030204" pitchFamily="18" charset="0"/>
                            </a:rPr>
                            <m:t>𝒒</m:t>
                          </m:r>
                        </m:sub>
                      </m:sSub>
                      <m:r>
                        <a:rPr lang="en-US" sz="2800" b="1" i="1" smtClean="0">
                          <a:latin typeface="Cambria Math" panose="02040503050406030204" pitchFamily="18" charset="0"/>
                        </a:rPr>
                        <m:t> + </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𝑻</m:t>
                          </m:r>
                        </m:e>
                        <m:sub>
                          <m:r>
                            <a:rPr lang="en-US" sz="2800" b="1" i="1" smtClean="0">
                              <a:latin typeface="Cambria Math" panose="02040503050406030204" pitchFamily="18" charset="0"/>
                            </a:rPr>
                            <m:t>𝑪𝒐𝒎𝒃</m:t>
                          </m:r>
                        </m:sub>
                      </m:sSub>
                      <m:r>
                        <a:rPr lang="en-US" sz="2800" b="1" i="1" smtClean="0">
                          <a:latin typeface="Cambria Math" panose="02040503050406030204" pitchFamily="18" charset="0"/>
                          <a:ea typeface="Cambria Math" panose="02040503050406030204" pitchFamily="18" charset="0"/>
                        </a:rPr>
                        <m:t>&gt; </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𝑻</m:t>
                          </m:r>
                        </m:e>
                        <m:sub>
                          <m:r>
                            <a:rPr lang="en-US" sz="2800" b="1" i="1" smtClean="0">
                              <a:latin typeface="Cambria Math" panose="02040503050406030204" pitchFamily="18" charset="0"/>
                              <a:ea typeface="Cambria Math" panose="02040503050406030204" pitchFamily="18" charset="0"/>
                            </a:rPr>
                            <m:t>𝑺𝒌𝒆𝒘</m:t>
                          </m:r>
                        </m:sub>
                      </m:sSub>
                      <m:r>
                        <a:rPr lang="en-US" sz="2800" b="1" i="1" smtClean="0">
                          <a:latin typeface="Cambria Math" panose="02040503050406030204" pitchFamily="18" charset="0"/>
                          <a:ea typeface="Cambria Math" panose="02040503050406030204" pitchFamily="18" charset="0"/>
                        </a:rPr>
                        <m:t>+ </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𝑻</m:t>
                          </m:r>
                        </m:e>
                        <m:sub>
                          <m:r>
                            <a:rPr lang="en-US" sz="2800" b="1" i="1" smtClean="0">
                              <a:latin typeface="Cambria Math" panose="02040503050406030204" pitchFamily="18" charset="0"/>
                              <a:ea typeface="Cambria Math" panose="02040503050406030204" pitchFamily="18" charset="0"/>
                            </a:rPr>
                            <m:t>𝒉𝒐𝒍𝒅</m:t>
                          </m:r>
                        </m:sub>
                      </m:sSub>
                    </m:oMath>
                  </m:oMathPara>
                </a14:m>
                <a:endParaRPr lang="en-US" sz="2800" b="1"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A7B041E-5155-495A-A860-A0A2CD72FF52}"/>
                  </a:ext>
                </a:extLst>
              </p:cNvPr>
              <p:cNvSpPr txBox="1">
                <a:spLocks noRot="1" noChangeAspect="1" noMove="1" noResize="1" noEditPoints="1" noAdjustHandles="1" noChangeArrowheads="1" noChangeShapeType="1" noTextEdit="1"/>
              </p:cNvSpPr>
              <p:nvPr/>
            </p:nvSpPr>
            <p:spPr>
              <a:xfrm>
                <a:off x="2260304" y="4663622"/>
                <a:ext cx="6094378" cy="56194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622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0E3707-D521-43DE-8F17-3934A0256D6C}"/>
              </a:ext>
            </a:extLst>
          </p:cNvPr>
          <p:cNvSpPr txBox="1">
            <a:spLocks/>
          </p:cNvSpPr>
          <p:nvPr/>
        </p:nvSpPr>
        <p:spPr>
          <a:xfrm>
            <a:off x="246274" y="356684"/>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a:lnSpc>
                <a:spcPts val="5340"/>
              </a:lnSpc>
              <a:spcBef>
                <a:spcPts val="265"/>
              </a:spcBef>
              <a:spcAft>
                <a:spcPts val="0"/>
              </a:spcAft>
            </a:pPr>
            <a:r>
              <a:rPr lang="en-US" b="1" i="1" dirty="0">
                <a:effectLst/>
                <a:latin typeface="Times New Roman" panose="02020603050405020304" pitchFamily="18" charset="0"/>
                <a:ea typeface="Arial" panose="020B0604020202020204" pitchFamily="34" charset="0"/>
                <a:cs typeface="Times New Roman" panose="02020603050405020304" pitchFamily="18" charset="0"/>
              </a:rPr>
              <a:t>Summary</a:t>
            </a:r>
            <a:endParaRPr lang="en-US" i="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3F9BB79-92F6-434C-8F38-7370EB7323F1}"/>
              </a:ext>
            </a:extLst>
          </p:cNvPr>
          <p:cNvSpPr txBox="1"/>
          <p:nvPr/>
        </p:nvSpPr>
        <p:spPr>
          <a:xfrm>
            <a:off x="126506" y="1422020"/>
            <a:ext cx="11699450" cy="4638001"/>
          </a:xfrm>
          <a:prstGeom prst="rect">
            <a:avLst/>
          </a:prstGeom>
          <a:noFill/>
        </p:spPr>
        <p:txBody>
          <a:bodyPr wrap="square">
            <a:spAutoFit/>
          </a:bodyPr>
          <a:lstStyle/>
          <a:p>
            <a:pPr marL="342900" marR="4220845" lvl="0" indent="-342900" rtl="0">
              <a:lnSpc>
                <a:spcPct val="105000"/>
              </a:lnSpc>
              <a:spcBef>
                <a:spcPts val="490"/>
              </a:spcBef>
              <a:spcAft>
                <a:spcPts val="0"/>
              </a:spcAft>
              <a:buSzPts val="2800"/>
              <a:buFont typeface="Arial" panose="020B0604020202020204" pitchFamily="34" charset="0"/>
              <a:buChar char="•"/>
              <a:tabLst>
                <a:tab pos="659130" algn="l"/>
              </a:tabLs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For </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Setup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constraints, the data has to propagate</a:t>
            </a:r>
            <a:r>
              <a:rPr lang="en-US" sz="2800" b="1" spc="-18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fast enough to be captured by </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the next clock</a:t>
            </a:r>
            <a:r>
              <a:rPr lang="en-US" sz="2800" b="1" spc="-11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edge</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a:t>
            </a:r>
          </a:p>
          <a:p>
            <a:pPr marL="742950" marR="0" lvl="1" indent="-285750">
              <a:spcBef>
                <a:spcPts val="550"/>
              </a:spcBef>
              <a:spcAft>
                <a:spcPts val="0"/>
              </a:spcAft>
              <a:buSzPts val="2400"/>
              <a:buFont typeface="Arial" panose="020B0604020202020204" pitchFamily="34" charset="0"/>
              <a:buChar char="•"/>
              <a:tabLst>
                <a:tab pos="1059180" algn="l"/>
                <a:tab pos="1059815" algn="l"/>
              </a:tabLs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This set our maximum frequency.</a:t>
            </a:r>
          </a:p>
          <a:p>
            <a:pPr marL="742950" marR="0" lvl="1" indent="-285750">
              <a:spcBef>
                <a:spcPts val="550"/>
              </a:spcBef>
              <a:spcAft>
                <a:spcPts val="0"/>
              </a:spcAft>
              <a:buSzPts val="2400"/>
              <a:buFont typeface="Arial" panose="020B0604020202020204" pitchFamily="34" charset="0"/>
              <a:buChar char="•"/>
              <a:tabLst>
                <a:tab pos="1059180" algn="l"/>
                <a:tab pos="1059815" algn="l"/>
              </a:tabLs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If we have setup failures, we can</a:t>
            </a:r>
            <a:br>
              <a:rPr lang="en-US" sz="2000" dirty="0">
                <a:effectLst/>
                <a:latin typeface="Times New Roman" panose="02020603050405020304" pitchFamily="18" charset="0"/>
                <a:ea typeface="Arial" panose="020B0604020202020204" pitchFamily="34" charset="0"/>
                <a:cs typeface="Times New Roman" panose="02020603050405020304" pitchFamily="18" charset="0"/>
              </a:rPr>
            </a:br>
            <a:r>
              <a:rPr lang="en-US" sz="2000" dirty="0">
                <a:effectLst/>
                <a:latin typeface="Times New Roman" panose="02020603050405020304" pitchFamily="18" charset="0"/>
                <a:ea typeface="Arial" panose="020B0604020202020204" pitchFamily="34" charset="0"/>
                <a:cs typeface="Times New Roman" panose="02020603050405020304" pitchFamily="18" charset="0"/>
              </a:rPr>
              <a:t>always just </a:t>
            </a:r>
            <a:r>
              <a:rPr lang="en-US" sz="2000" b="1" dirty="0">
                <a:solidFill>
                  <a:srgbClr val="00AF50"/>
                </a:solidFill>
                <a:effectLst/>
                <a:latin typeface="Times New Roman" panose="02020603050405020304" pitchFamily="18" charset="0"/>
                <a:ea typeface="Arial" panose="020B0604020202020204" pitchFamily="34" charset="0"/>
                <a:cs typeface="Times New Roman" panose="02020603050405020304" pitchFamily="18" charset="0"/>
              </a:rPr>
              <a:t>slow down the</a:t>
            </a:r>
            <a:r>
              <a:rPr lang="en-US" sz="2000" b="1" spc="-60" dirty="0">
                <a:solidFill>
                  <a:srgbClr val="00AF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a:solidFill>
                  <a:srgbClr val="00AF50"/>
                </a:solidFill>
                <a:effectLst/>
                <a:latin typeface="Times New Roman" panose="02020603050405020304" pitchFamily="18" charset="0"/>
                <a:ea typeface="Arial" panose="020B0604020202020204" pitchFamily="34" charset="0"/>
                <a:cs typeface="Times New Roman" panose="02020603050405020304" pitchFamily="18" charset="0"/>
              </a:rPr>
              <a:t>clock</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marL="342900" marR="4220845" lvl="0" indent="-342900" rtl="0">
              <a:lnSpc>
                <a:spcPct val="105000"/>
              </a:lnSpc>
              <a:spcBef>
                <a:spcPts val="490"/>
              </a:spcBef>
              <a:spcAft>
                <a:spcPts val="0"/>
              </a:spcAft>
              <a:buSzPts val="2800"/>
              <a:buFont typeface="Arial" panose="020B0604020202020204" pitchFamily="34" charset="0"/>
              <a:buChar char="•"/>
              <a:tabLst>
                <a:tab pos="659130" algn="l"/>
              </a:tabLs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For </a:t>
            </a:r>
            <a:r>
              <a:rPr lang="en-US" sz="28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Hold</a:t>
            </a:r>
            <a:r>
              <a:rPr lang="en-US" sz="28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constraints, the data path delay has to long enough so it isn’t accidentally be the same captured</a:t>
            </a:r>
            <a:r>
              <a:rPr lang="en-US" sz="2800" b="1" dirty="0">
                <a:latin typeface="Times New Roman" panose="02020603050405020304" pitchFamily="18" charset="0"/>
                <a:ea typeface="Arial" panose="020B0604020202020204" pitchFamily="34" charset="0"/>
                <a:cs typeface="Times New Roman" panose="02020603050405020304" pitchFamily="18" charset="0"/>
              </a:rPr>
              <a:t>:</a:t>
            </a:r>
          </a:p>
          <a:p>
            <a:pPr marL="740664" marR="4220845" lvl="0" indent="-342900" rtl="0">
              <a:lnSpc>
                <a:spcPct val="105000"/>
              </a:lnSpc>
              <a:spcBef>
                <a:spcPts val="490"/>
              </a:spcBef>
              <a:spcAft>
                <a:spcPts val="0"/>
              </a:spcAft>
              <a:buSzPts val="2800"/>
              <a:buFont typeface="Arial" panose="020B0604020202020204" pitchFamily="34" charset="0"/>
              <a:buChar char="•"/>
              <a:tabLst>
                <a:tab pos="659130" algn="l"/>
              </a:tabLs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This is independent of clock period. </a:t>
            </a:r>
            <a:br>
              <a:rPr lang="en-US" sz="2000" dirty="0">
                <a:effectLst/>
                <a:latin typeface="Times New Roman" panose="02020603050405020304" pitchFamily="18" charset="0"/>
                <a:ea typeface="Arial" panose="020B0604020202020204" pitchFamily="34" charset="0"/>
                <a:cs typeface="Times New Roman" panose="02020603050405020304" pitchFamily="18" charset="0"/>
              </a:rPr>
            </a:br>
            <a:r>
              <a:rPr lang="en-US" sz="2000" dirty="0">
                <a:effectLst/>
                <a:latin typeface="Times New Roman" panose="02020603050405020304" pitchFamily="18" charset="0"/>
                <a:ea typeface="Arial" panose="020B0604020202020204" pitchFamily="34" charset="0"/>
                <a:cs typeface="Times New Roman" panose="02020603050405020304" pitchFamily="18" charset="0"/>
              </a:rPr>
              <a:t>you can throw your chip away!</a:t>
            </a:r>
          </a:p>
        </p:txBody>
      </p:sp>
      <p:pic>
        <p:nvPicPr>
          <p:cNvPr id="12" name="image37.png">
            <a:extLst>
              <a:ext uri="{FF2B5EF4-FFF2-40B4-BE49-F238E27FC236}">
                <a16:creationId xmlns:a16="http://schemas.microsoft.com/office/drawing/2014/main" id="{31CDEFEC-801C-4922-8AD6-1B861F2CFA99}"/>
              </a:ext>
            </a:extLst>
          </p:cNvPr>
          <p:cNvPicPr>
            <a:picLocks noChangeAspect="1"/>
          </p:cNvPicPr>
          <p:nvPr/>
        </p:nvPicPr>
        <p:blipFill>
          <a:blip r:embed="rId2" cstate="print"/>
          <a:stretch>
            <a:fillRect/>
          </a:stretch>
        </p:blipFill>
        <p:spPr>
          <a:xfrm>
            <a:off x="9698460" y="1234250"/>
            <a:ext cx="2247265" cy="121729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FC8C9C6-E36D-4920-B654-9F3A92520ABD}"/>
                  </a:ext>
                </a:extLst>
              </p:cNvPr>
              <p:cNvSpPr txBox="1"/>
              <p:nvPr/>
            </p:nvSpPr>
            <p:spPr>
              <a:xfrm>
                <a:off x="6347535" y="2608697"/>
                <a:ext cx="5717960" cy="494879"/>
              </a:xfrm>
              <a:prstGeom prst="rect">
                <a:avLst/>
              </a:prstGeom>
              <a:solidFill>
                <a:schemeClr val="accent2"/>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𝑻</m:t>
                          </m:r>
                        </m:e>
                        <m:sub>
                          <m:r>
                            <a:rPr lang="en-US" sz="2400" b="1" i="1" smtClean="0">
                              <a:latin typeface="Cambria Math" panose="02040503050406030204" pitchFamily="18" charset="0"/>
                            </a:rPr>
                            <m:t>𝑪𝒍𝒌</m:t>
                          </m:r>
                        </m:sub>
                      </m:sSub>
                      <m:r>
                        <a:rPr lang="en-US" sz="2400" b="1" i="1" smtClean="0">
                          <a:latin typeface="Cambria Math" panose="02040503050406030204" pitchFamily="18" charset="0"/>
                        </a:rPr>
                        <m:t> +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𝑻</m:t>
                          </m:r>
                        </m:e>
                        <m:sub>
                          <m:r>
                            <a:rPr lang="en-US" sz="2400" b="1" i="1" smtClean="0">
                              <a:latin typeface="Cambria Math" panose="02040503050406030204" pitchFamily="18" charset="0"/>
                            </a:rPr>
                            <m:t>𝑺𝒌𝒆𝒘</m:t>
                          </m:r>
                        </m:sub>
                      </m:sSub>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𝑻</m:t>
                          </m:r>
                        </m:e>
                        <m:sub>
                          <m:r>
                            <a:rPr lang="en-US" sz="2400" b="1" i="1" smtClean="0">
                              <a:latin typeface="Cambria Math" panose="02040503050406030204" pitchFamily="18" charset="0"/>
                              <a:ea typeface="Cambria Math" panose="02040503050406030204" pitchFamily="18" charset="0"/>
                            </a:rPr>
                            <m:t>𝑪</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𝒒</m:t>
                          </m:r>
                        </m:sub>
                      </m:sSub>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𝑻</m:t>
                          </m:r>
                        </m:e>
                        <m:sub>
                          <m:r>
                            <a:rPr lang="en-US" sz="2400" b="1" i="1" smtClean="0">
                              <a:latin typeface="Cambria Math" panose="02040503050406030204" pitchFamily="18" charset="0"/>
                              <a:ea typeface="Cambria Math" panose="02040503050406030204" pitchFamily="18" charset="0"/>
                            </a:rPr>
                            <m:t>𝑪𝒐𝒎𝒃</m:t>
                          </m:r>
                        </m:sub>
                      </m:sSub>
                      <m:r>
                        <a:rPr lang="en-US" sz="2400" b="1" i="1" smtClean="0">
                          <a:latin typeface="Cambria Math" panose="02040503050406030204" pitchFamily="18" charset="0"/>
                          <a:ea typeface="Cambria Math" panose="02040503050406030204" pitchFamily="18" charset="0"/>
                        </a:rPr>
                        <m:t>+ </m:t>
                      </m:r>
                      <m:sSub>
                        <m:sSubPr>
                          <m:ctrlPr>
                            <a:rPr lang="en-US" sz="2400" b="1" i="1" smtClean="0">
                              <a:latin typeface="Cambria Math" panose="02040503050406030204" pitchFamily="18" charset="0"/>
                              <a:ea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𝑻</m:t>
                          </m:r>
                        </m:e>
                        <m:sub>
                          <m:r>
                            <a:rPr lang="en-US" sz="2400" b="1" i="1" smtClean="0">
                              <a:latin typeface="Cambria Math" panose="02040503050406030204" pitchFamily="18" charset="0"/>
                              <a:ea typeface="Cambria Math" panose="02040503050406030204" pitchFamily="18" charset="0"/>
                            </a:rPr>
                            <m:t>𝒔𝒆𝒕𝒖𝒑</m:t>
                          </m:r>
                        </m:sub>
                      </m:sSub>
                    </m:oMath>
                  </m:oMathPara>
                </a14:m>
                <a:endParaRPr lang="en-US" sz="2400" b="1" dirty="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0FC8C9C6-E36D-4920-B654-9F3A92520ABD}"/>
                  </a:ext>
                </a:extLst>
              </p:cNvPr>
              <p:cNvSpPr txBox="1">
                <a:spLocks noRot="1" noChangeAspect="1" noMove="1" noResize="1" noEditPoints="1" noAdjustHandles="1" noChangeArrowheads="1" noChangeShapeType="1" noTextEdit="1"/>
              </p:cNvSpPr>
              <p:nvPr/>
            </p:nvSpPr>
            <p:spPr>
              <a:xfrm>
                <a:off x="6347535" y="2608697"/>
                <a:ext cx="5717960" cy="494879"/>
              </a:xfrm>
              <a:prstGeom prst="rect">
                <a:avLst/>
              </a:prstGeom>
              <a:blipFill>
                <a:blip r:embed="rId3"/>
                <a:stretch>
                  <a:fillRect b="-11111"/>
                </a:stretch>
              </a:blipFill>
            </p:spPr>
            <p:txBody>
              <a:bodyPr/>
              <a:lstStyle/>
              <a:p>
                <a:r>
                  <a:rPr lang="en-US">
                    <a:noFill/>
                  </a:rPr>
                  <a:t> </a:t>
                </a:r>
              </a:p>
            </p:txBody>
          </p:sp>
        </mc:Fallback>
      </mc:AlternateContent>
      <p:pic>
        <p:nvPicPr>
          <p:cNvPr id="21" name="image42.png">
            <a:extLst>
              <a:ext uri="{FF2B5EF4-FFF2-40B4-BE49-F238E27FC236}">
                <a16:creationId xmlns:a16="http://schemas.microsoft.com/office/drawing/2014/main" id="{01BFCFCA-9913-454B-87EF-78109D74428A}"/>
              </a:ext>
            </a:extLst>
          </p:cNvPr>
          <p:cNvPicPr>
            <a:picLocks noChangeAspect="1"/>
          </p:cNvPicPr>
          <p:nvPr/>
        </p:nvPicPr>
        <p:blipFill>
          <a:blip r:embed="rId4" cstate="print"/>
          <a:stretch>
            <a:fillRect/>
          </a:stretch>
        </p:blipFill>
        <p:spPr>
          <a:xfrm>
            <a:off x="9930870" y="3790161"/>
            <a:ext cx="2014855" cy="106045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623D7AB-C9EE-470C-8073-AA5F2C37EE5C}"/>
                  </a:ext>
                </a:extLst>
              </p:cNvPr>
              <p:cNvSpPr txBox="1"/>
              <p:nvPr/>
            </p:nvSpPr>
            <p:spPr>
              <a:xfrm>
                <a:off x="6418714" y="5155005"/>
                <a:ext cx="5407242" cy="561949"/>
              </a:xfrm>
              <a:prstGeom prst="rect">
                <a:avLst/>
              </a:prstGeom>
              <a:solidFill>
                <a:schemeClr val="accent2"/>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𝑻</m:t>
                          </m:r>
                        </m:e>
                        <m:sub>
                          <m:r>
                            <a:rPr lang="en-US" sz="2800" b="1" i="1" smtClean="0">
                              <a:latin typeface="Cambria Math" panose="02040503050406030204" pitchFamily="18" charset="0"/>
                            </a:rPr>
                            <m:t>𝑪</m:t>
                          </m:r>
                          <m:r>
                            <a:rPr lang="en-US" sz="2800" b="1" i="1" smtClean="0">
                              <a:latin typeface="Cambria Math" panose="02040503050406030204" pitchFamily="18" charset="0"/>
                            </a:rPr>
                            <m:t>𝟐</m:t>
                          </m:r>
                          <m:r>
                            <a:rPr lang="en-US" sz="2800" b="1" i="1" smtClean="0">
                              <a:latin typeface="Cambria Math" panose="02040503050406030204" pitchFamily="18" charset="0"/>
                            </a:rPr>
                            <m:t>𝒒</m:t>
                          </m:r>
                        </m:sub>
                      </m:sSub>
                      <m:r>
                        <a:rPr lang="en-US" sz="2800" b="1" i="1" smtClean="0">
                          <a:latin typeface="Cambria Math" panose="02040503050406030204" pitchFamily="18" charset="0"/>
                        </a:rPr>
                        <m:t> + </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𝑻</m:t>
                          </m:r>
                        </m:e>
                        <m:sub>
                          <m:r>
                            <a:rPr lang="en-US" sz="2800" b="1" i="1" smtClean="0">
                              <a:latin typeface="Cambria Math" panose="02040503050406030204" pitchFamily="18" charset="0"/>
                            </a:rPr>
                            <m:t>𝑪𝒐𝒎𝒃</m:t>
                          </m:r>
                        </m:sub>
                      </m:sSub>
                      <m:r>
                        <a:rPr lang="en-US" sz="2800" b="1" i="1" smtClean="0">
                          <a:latin typeface="Cambria Math" panose="02040503050406030204" pitchFamily="18" charset="0"/>
                          <a:ea typeface="Cambria Math" panose="02040503050406030204" pitchFamily="18" charset="0"/>
                        </a:rPr>
                        <m:t>&gt; </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𝑻</m:t>
                          </m:r>
                        </m:e>
                        <m:sub>
                          <m:r>
                            <a:rPr lang="en-US" sz="2800" b="1" i="1" smtClean="0">
                              <a:latin typeface="Cambria Math" panose="02040503050406030204" pitchFamily="18" charset="0"/>
                              <a:ea typeface="Cambria Math" panose="02040503050406030204" pitchFamily="18" charset="0"/>
                            </a:rPr>
                            <m:t>𝑺𝒌𝒆𝒘</m:t>
                          </m:r>
                        </m:sub>
                      </m:sSub>
                      <m:r>
                        <a:rPr lang="en-US" sz="2800" b="1" i="1" smtClean="0">
                          <a:latin typeface="Cambria Math" panose="02040503050406030204" pitchFamily="18" charset="0"/>
                          <a:ea typeface="Cambria Math" panose="02040503050406030204" pitchFamily="18" charset="0"/>
                        </a:rPr>
                        <m:t>+ </m:t>
                      </m:r>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𝑻</m:t>
                          </m:r>
                        </m:e>
                        <m:sub>
                          <m:r>
                            <a:rPr lang="en-US" sz="2800" b="1" i="1" smtClean="0">
                              <a:latin typeface="Cambria Math" panose="02040503050406030204" pitchFamily="18" charset="0"/>
                              <a:ea typeface="Cambria Math" panose="02040503050406030204" pitchFamily="18" charset="0"/>
                            </a:rPr>
                            <m:t>𝒉𝒐𝒍𝒅</m:t>
                          </m:r>
                        </m:sub>
                      </m:sSub>
                    </m:oMath>
                  </m:oMathPara>
                </a14:m>
                <a:endParaRPr lang="en-US" sz="2800" b="1"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6623D7AB-C9EE-470C-8073-AA5F2C37EE5C}"/>
                  </a:ext>
                </a:extLst>
              </p:cNvPr>
              <p:cNvSpPr txBox="1">
                <a:spLocks noRot="1" noChangeAspect="1" noMove="1" noResize="1" noEditPoints="1" noAdjustHandles="1" noChangeArrowheads="1" noChangeShapeType="1" noTextEdit="1"/>
              </p:cNvSpPr>
              <p:nvPr/>
            </p:nvSpPr>
            <p:spPr>
              <a:xfrm>
                <a:off x="6418714" y="5155005"/>
                <a:ext cx="5407242" cy="56194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481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23A7-F853-4D11-9369-24A08C88771A}"/>
              </a:ext>
            </a:extLst>
          </p:cNvPr>
          <p:cNvSpPr>
            <a:spLocks noGrp="1"/>
          </p:cNvSpPr>
          <p:nvPr>
            <p:ph type="title"/>
          </p:nvPr>
        </p:nvSpPr>
        <p:spPr>
          <a:xfrm>
            <a:off x="293802" y="220179"/>
            <a:ext cx="11604395" cy="841505"/>
          </a:xfrm>
          <a:solidFill>
            <a:schemeClr val="accent1"/>
          </a:solidFill>
        </p:spPr>
        <p:txBody>
          <a:bodyPr/>
          <a:lstStyle/>
          <a:p>
            <a:r>
              <a:rPr lang="en-US" b="1" dirty="0">
                <a:latin typeface="Times New Roman" panose="02020603050405020304" pitchFamily="18" charset="0"/>
                <a:cs typeface="Times New Roman" panose="02020603050405020304" pitchFamily="18" charset="0"/>
              </a:rPr>
              <a:t>Agenda</a:t>
            </a:r>
          </a:p>
        </p:txBody>
      </p:sp>
      <p:sp>
        <p:nvSpPr>
          <p:cNvPr id="5" name="Rectangle 4">
            <a:extLst>
              <a:ext uri="{FF2B5EF4-FFF2-40B4-BE49-F238E27FC236}">
                <a16:creationId xmlns:a16="http://schemas.microsoft.com/office/drawing/2014/main" id="{53208A31-6189-49D5-9556-FBF2219F2E6C}"/>
              </a:ext>
            </a:extLst>
          </p:cNvPr>
          <p:cNvSpPr/>
          <p:nvPr/>
        </p:nvSpPr>
        <p:spPr>
          <a:xfrm>
            <a:off x="3704732" y="2543664"/>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Part1</a:t>
            </a:r>
          </a:p>
        </p:txBody>
      </p:sp>
      <p:sp>
        <p:nvSpPr>
          <p:cNvPr id="6" name="Rectangle 5">
            <a:extLst>
              <a:ext uri="{FF2B5EF4-FFF2-40B4-BE49-F238E27FC236}">
                <a16:creationId xmlns:a16="http://schemas.microsoft.com/office/drawing/2014/main" id="{5FA47973-DC44-40D9-BE3D-8671DC33D992}"/>
              </a:ext>
            </a:extLst>
          </p:cNvPr>
          <p:cNvSpPr/>
          <p:nvPr/>
        </p:nvSpPr>
        <p:spPr>
          <a:xfrm>
            <a:off x="3704733" y="3437689"/>
            <a:ext cx="5081048"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Part2</a:t>
            </a:r>
          </a:p>
        </p:txBody>
      </p:sp>
      <p:sp>
        <p:nvSpPr>
          <p:cNvPr id="7" name="Rectangle 6">
            <a:extLst>
              <a:ext uri="{FF2B5EF4-FFF2-40B4-BE49-F238E27FC236}">
                <a16:creationId xmlns:a16="http://schemas.microsoft.com/office/drawing/2014/main" id="{86618978-53DE-497C-A121-F8256A428590}"/>
              </a:ext>
            </a:extLst>
          </p:cNvPr>
          <p:cNvSpPr/>
          <p:nvPr/>
        </p:nvSpPr>
        <p:spPr>
          <a:xfrm>
            <a:off x="3704733" y="4361913"/>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Multiple Clocks and Exceptions</a:t>
            </a:r>
          </a:p>
        </p:txBody>
      </p:sp>
      <p:sp>
        <p:nvSpPr>
          <p:cNvPr id="8" name="Rectangle 7">
            <a:extLst>
              <a:ext uri="{FF2B5EF4-FFF2-40B4-BE49-F238E27FC236}">
                <a16:creationId xmlns:a16="http://schemas.microsoft.com/office/drawing/2014/main" id="{63567D8F-8A07-4CEF-A724-0B4F41CA6F10}"/>
              </a:ext>
            </a:extLst>
          </p:cNvPr>
          <p:cNvSpPr/>
          <p:nvPr/>
        </p:nvSpPr>
        <p:spPr>
          <a:xfrm>
            <a:off x="3704733" y="5253047"/>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Example Project</a:t>
            </a:r>
          </a:p>
        </p:txBody>
      </p:sp>
      <p:sp>
        <p:nvSpPr>
          <p:cNvPr id="10" name="Rectangle 9">
            <a:extLst>
              <a:ext uri="{FF2B5EF4-FFF2-40B4-BE49-F238E27FC236}">
                <a16:creationId xmlns:a16="http://schemas.microsoft.com/office/drawing/2014/main" id="{4A9C8FAC-86E3-4912-947F-54D962F8C0A9}"/>
              </a:ext>
            </a:extLst>
          </p:cNvPr>
          <p:cNvSpPr/>
          <p:nvPr/>
        </p:nvSpPr>
        <p:spPr>
          <a:xfrm>
            <a:off x="8275317" y="5260809"/>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B0FC4B-E19D-4E3E-AA21-7A9B696F31CC}"/>
              </a:ext>
            </a:extLst>
          </p:cNvPr>
          <p:cNvSpPr/>
          <p:nvPr/>
        </p:nvSpPr>
        <p:spPr>
          <a:xfrm>
            <a:off x="8274424" y="2537019"/>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D0876-C451-439B-8A85-AFE286F617E8}"/>
              </a:ext>
            </a:extLst>
          </p:cNvPr>
          <p:cNvSpPr/>
          <p:nvPr/>
        </p:nvSpPr>
        <p:spPr>
          <a:xfrm>
            <a:off x="8275319" y="3437689"/>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D1C9D9-41CB-4660-9CFC-CD0C887AC20D}"/>
              </a:ext>
            </a:extLst>
          </p:cNvPr>
          <p:cNvSpPr/>
          <p:nvPr/>
        </p:nvSpPr>
        <p:spPr>
          <a:xfrm>
            <a:off x="8274424" y="4361912"/>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2D9909-DC77-49AA-AF45-070D9F412623}"/>
              </a:ext>
            </a:extLst>
          </p:cNvPr>
          <p:cNvSpPr/>
          <p:nvPr/>
        </p:nvSpPr>
        <p:spPr>
          <a:xfrm>
            <a:off x="3704734" y="5260808"/>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6EC932-789E-47EB-8384-787F64710991}"/>
              </a:ext>
            </a:extLst>
          </p:cNvPr>
          <p:cNvSpPr/>
          <p:nvPr/>
        </p:nvSpPr>
        <p:spPr>
          <a:xfrm>
            <a:off x="3704734" y="2546555"/>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6B0E84-F95B-4494-A333-83F7ED0EC7A0}"/>
              </a:ext>
            </a:extLst>
          </p:cNvPr>
          <p:cNvSpPr/>
          <p:nvPr/>
        </p:nvSpPr>
        <p:spPr>
          <a:xfrm>
            <a:off x="3704734" y="3439555"/>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84C094-48D1-4A8D-B594-FAACF2B02538}"/>
              </a:ext>
            </a:extLst>
          </p:cNvPr>
          <p:cNvSpPr/>
          <p:nvPr/>
        </p:nvSpPr>
        <p:spPr>
          <a:xfrm>
            <a:off x="3704734" y="4361914"/>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0ECA062-C6A9-41AA-A2B1-558E8159ADB1}"/>
              </a:ext>
            </a:extLst>
          </p:cNvPr>
          <p:cNvSpPr/>
          <p:nvPr/>
        </p:nvSpPr>
        <p:spPr>
          <a:xfrm>
            <a:off x="3704732" y="1666395"/>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Sequential Clocking</a:t>
            </a:r>
          </a:p>
        </p:txBody>
      </p:sp>
      <p:sp>
        <p:nvSpPr>
          <p:cNvPr id="21" name="Rectangle 20">
            <a:extLst>
              <a:ext uri="{FF2B5EF4-FFF2-40B4-BE49-F238E27FC236}">
                <a16:creationId xmlns:a16="http://schemas.microsoft.com/office/drawing/2014/main" id="{F4424BCF-4F7A-4E22-8C35-8786D15BC37C}"/>
              </a:ext>
            </a:extLst>
          </p:cNvPr>
          <p:cNvSpPr/>
          <p:nvPr/>
        </p:nvSpPr>
        <p:spPr>
          <a:xfrm>
            <a:off x="8275317" y="165975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69A60D-3558-4FB9-BC1B-F9E9A947E9F2}"/>
              </a:ext>
            </a:extLst>
          </p:cNvPr>
          <p:cNvSpPr/>
          <p:nvPr/>
        </p:nvSpPr>
        <p:spPr>
          <a:xfrm>
            <a:off x="3704734" y="167304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9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5"/>
                                        </p:tgtEl>
                                        <p:attrNameLst>
                                          <p:attrName>fillcolor</p:attrName>
                                        </p:attrNameLst>
                                      </p:cBhvr>
                                      <p:to>
                                        <a:schemeClr val="accent2"/>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5"/>
                                        </p:tgtEl>
                                        <p:attrNameLst>
                                          <p:attrName>fillcolor</p:attrName>
                                        </p:attrNameLst>
                                      </p:cBhvr>
                                      <p:to>
                                        <a:schemeClr val="accent2"/>
                                      </p:to>
                                    </p:animClr>
                                    <p:set>
                                      <p:cBhvr>
                                        <p:cTn id="25" dur="2000" fill="hold"/>
                                        <p:tgtEl>
                                          <p:spTgt spid="15"/>
                                        </p:tgtEl>
                                        <p:attrNameLst>
                                          <p:attrName>fill.type</p:attrName>
                                        </p:attrNameLst>
                                      </p:cBhvr>
                                      <p:to>
                                        <p:strVal val="solid"/>
                                      </p:to>
                                    </p:set>
                                    <p:set>
                                      <p:cBhvr>
                                        <p:cTn id="26" dur="2000" fill="hold"/>
                                        <p:tgtEl>
                                          <p:spTgt spid="1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11"/>
                                        </p:tgtEl>
                                        <p:attrNameLst>
                                          <p:attrName>fillcolor</p:attrName>
                                        </p:attrNameLst>
                                      </p:cBhvr>
                                      <p:to>
                                        <a:schemeClr val="accent2"/>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14" grpId="0" animBg="1"/>
      <p:bldP spid="16" grpId="0" animBg="1"/>
      <p:bldP spid="17"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879E-B0AD-4809-8EB5-ED47B51D6B8E}"/>
              </a:ext>
            </a:extLst>
          </p:cNvPr>
          <p:cNvSpPr>
            <a:spLocks noGrp="1"/>
          </p:cNvSpPr>
          <p:nvPr>
            <p:ph type="title"/>
          </p:nvPr>
        </p:nvSpPr>
        <p:spPr>
          <a:xfrm>
            <a:off x="247000" y="222761"/>
            <a:ext cx="11697999" cy="804762"/>
          </a:xfrm>
          <a:solidFill>
            <a:schemeClr val="accent1"/>
          </a:solidFill>
          <a:ln>
            <a:solidFill>
              <a:schemeClr val="accent1"/>
            </a:solidFill>
          </a:ln>
        </p:spPr>
        <p:txBody>
          <a:bodyPr/>
          <a:lstStyle/>
          <a:p>
            <a:r>
              <a:rPr lang="en-US" b="1" dirty="0">
                <a:latin typeface="Times New Roman" panose="02020603050405020304" pitchFamily="18" charset="0"/>
                <a:cs typeface="Times New Roman" panose="02020603050405020304" pitchFamily="18" charset="0"/>
              </a:rPr>
              <a:t>Unit Objective</a:t>
            </a:r>
          </a:p>
        </p:txBody>
      </p:sp>
      <p:pic>
        <p:nvPicPr>
          <p:cNvPr id="4" name="Picture 3">
            <a:extLst>
              <a:ext uri="{FF2B5EF4-FFF2-40B4-BE49-F238E27FC236}">
                <a16:creationId xmlns:a16="http://schemas.microsoft.com/office/drawing/2014/main" id="{03454B2B-E857-4722-8BDA-8DAA9D49774D}"/>
              </a:ext>
            </a:extLst>
          </p:cNvPr>
          <p:cNvPicPr>
            <a:picLocks noChangeAspect="1"/>
          </p:cNvPicPr>
          <p:nvPr/>
        </p:nvPicPr>
        <p:blipFill>
          <a:blip r:embed="rId2"/>
          <a:stretch>
            <a:fillRect/>
          </a:stretch>
        </p:blipFill>
        <p:spPr>
          <a:xfrm>
            <a:off x="185737" y="1565456"/>
            <a:ext cx="1304925" cy="1390650"/>
          </a:xfrm>
          <a:prstGeom prst="rect">
            <a:avLst/>
          </a:prstGeom>
        </p:spPr>
      </p:pic>
      <p:sp>
        <p:nvSpPr>
          <p:cNvPr id="5" name="TextBox 4">
            <a:extLst>
              <a:ext uri="{FF2B5EF4-FFF2-40B4-BE49-F238E27FC236}">
                <a16:creationId xmlns:a16="http://schemas.microsoft.com/office/drawing/2014/main" id="{23EA48C5-F026-42AC-A9BC-4033A2725EC3}"/>
              </a:ext>
            </a:extLst>
          </p:cNvPr>
          <p:cNvSpPr txBox="1"/>
          <p:nvPr/>
        </p:nvSpPr>
        <p:spPr>
          <a:xfrm>
            <a:off x="1769918" y="2580714"/>
            <a:ext cx="8583945"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After Completing this Unit, we should be able to:</a:t>
            </a:r>
          </a:p>
          <a:p>
            <a:pPr marL="285750" indent="-285750">
              <a:buClr>
                <a:schemeClr val="accent1"/>
              </a:buCl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Constraint all reg to reg and I/O timing paths of a single clock design for Setup timing.</a:t>
            </a:r>
          </a:p>
          <a:p>
            <a:pPr>
              <a:buClr>
                <a:schemeClr val="accent1"/>
              </a:buClr>
            </a:pPr>
            <a:endParaRPr lang="en-US"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5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C877-D2BE-4CFD-807E-3652B0EACD32}"/>
              </a:ext>
            </a:extLst>
          </p:cNvPr>
          <p:cNvSpPr>
            <a:spLocks noGrp="1"/>
          </p:cNvSpPr>
          <p:nvPr>
            <p:ph type="title"/>
          </p:nvPr>
        </p:nvSpPr>
        <p:spPr>
          <a:xfrm>
            <a:off x="274948" y="252005"/>
            <a:ext cx="11642103" cy="822652"/>
          </a:xfrm>
          <a:solidFill>
            <a:schemeClr val="accent1"/>
          </a:solidFill>
        </p:spPr>
        <p:txBody>
          <a:bodyPr/>
          <a:lstStyle/>
          <a:p>
            <a:r>
              <a:rPr lang="en-US" b="1" dirty="0">
                <a:latin typeface="Times New Roman" panose="02020603050405020304" pitchFamily="18" charset="0"/>
                <a:cs typeface="Times New Roman" panose="02020603050405020304" pitchFamily="18" charset="0"/>
              </a:rPr>
              <a:t>Unit Agenda - Part1</a:t>
            </a:r>
          </a:p>
        </p:txBody>
      </p:sp>
      <p:sp>
        <p:nvSpPr>
          <p:cNvPr id="3" name="TextBox 2">
            <a:extLst>
              <a:ext uri="{FF2B5EF4-FFF2-40B4-BE49-F238E27FC236}">
                <a16:creationId xmlns:a16="http://schemas.microsoft.com/office/drawing/2014/main" id="{C6AEE6C9-2077-42DC-8935-849B57C7090E}"/>
              </a:ext>
            </a:extLst>
          </p:cNvPr>
          <p:cNvSpPr txBox="1"/>
          <p:nvPr/>
        </p:nvSpPr>
        <p:spPr>
          <a:xfrm>
            <a:off x="2262433" y="2384981"/>
            <a:ext cx="7937369" cy="144655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Constraining internal, input and output logic paths</a:t>
            </a:r>
          </a:p>
          <a:p>
            <a:pPr marL="285750" indent="-285750">
              <a:buFont typeface="Arial" panose="020B0604020202020204" pitchFamily="34" charset="0"/>
              <a:buChar char="•"/>
            </a:pPr>
            <a:r>
              <a:rPr lang="en-US" sz="2200" dirty="0">
                <a:solidFill>
                  <a:schemeClr val="bg1">
                    <a:lumMod val="75000"/>
                  </a:schemeClr>
                </a:solidFill>
                <a:latin typeface="Times New Roman" panose="02020603050405020304" pitchFamily="18" charset="0"/>
                <a:cs typeface="Times New Roman" panose="02020603050405020304" pitchFamily="18" charset="0"/>
              </a:rPr>
              <a:t>Constraining combinational logic paths</a:t>
            </a:r>
          </a:p>
          <a:p>
            <a:pPr marL="285750" indent="-285750">
              <a:buFont typeface="Arial" panose="020B0604020202020204" pitchFamily="34" charset="0"/>
              <a:buChar char="•"/>
            </a:pPr>
            <a:r>
              <a:rPr lang="en-US" sz="2200" dirty="0">
                <a:solidFill>
                  <a:schemeClr val="bg1">
                    <a:lumMod val="75000"/>
                  </a:schemeClr>
                </a:solidFill>
                <a:latin typeface="Times New Roman" panose="02020603050405020304" pitchFamily="18" charset="0"/>
                <a:cs typeface="Times New Roman" panose="02020603050405020304" pitchFamily="18" charset="0"/>
              </a:rPr>
              <a:t>Time-budgeting</a:t>
            </a:r>
          </a:p>
          <a:p>
            <a:pPr marL="285750" indent="-285750">
              <a:buFont typeface="Arial" panose="020B0604020202020204" pitchFamily="34" charset="0"/>
              <a:buChar char="•"/>
            </a:pPr>
            <a:r>
              <a:rPr lang="en-US" sz="2200" dirty="0">
                <a:solidFill>
                  <a:schemeClr val="bg1">
                    <a:lumMod val="75000"/>
                  </a:schemeClr>
                </a:solidFill>
                <a:latin typeface="Times New Roman" panose="02020603050405020304" pitchFamily="18" charset="0"/>
                <a:cs typeface="Times New Roman" panose="02020603050405020304" pitchFamily="18" charset="0"/>
              </a:rPr>
              <a:t>Constraint file recommendations and constraint checking</a:t>
            </a:r>
          </a:p>
        </p:txBody>
      </p:sp>
    </p:spTree>
    <p:extLst>
      <p:ext uri="{BB962C8B-B14F-4D97-AF65-F5344CB8AC3E}">
        <p14:creationId xmlns:p14="http://schemas.microsoft.com/office/powerpoint/2010/main" val="421474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15D4E2-63E4-4782-B20F-E67BC36917C3}"/>
              </a:ext>
            </a:extLst>
          </p:cNvPr>
          <p:cNvSpPr>
            <a:spLocks noGrp="1"/>
          </p:cNvSpPr>
          <p:nvPr>
            <p:ph type="title"/>
          </p:nvPr>
        </p:nvSpPr>
        <p:spPr>
          <a:xfrm>
            <a:off x="247000" y="222761"/>
            <a:ext cx="11697999" cy="804762"/>
          </a:xfrm>
          <a:solidFill>
            <a:schemeClr val="accent1"/>
          </a:solidFill>
          <a:ln>
            <a:solidFill>
              <a:schemeClr val="accent1"/>
            </a:solidFill>
          </a:ln>
        </p:spPr>
        <p:txBody>
          <a:bodyPr/>
          <a:lstStyle/>
          <a:p>
            <a:r>
              <a:rPr lang="en-US" b="1" dirty="0">
                <a:latin typeface="Times New Roman" panose="02020603050405020304" pitchFamily="18" charset="0"/>
                <a:cs typeface="Times New Roman" panose="02020603050405020304" pitchFamily="18" charset="0"/>
              </a:rPr>
              <a:t>Default Design Scenario</a:t>
            </a:r>
          </a:p>
        </p:txBody>
      </p:sp>
      <p:pic>
        <p:nvPicPr>
          <p:cNvPr id="5" name="Picture 4">
            <a:extLst>
              <a:ext uri="{FF2B5EF4-FFF2-40B4-BE49-F238E27FC236}">
                <a16:creationId xmlns:a16="http://schemas.microsoft.com/office/drawing/2014/main" id="{389A0BF5-D21B-4632-8D52-A5FAAC7EF25D}"/>
              </a:ext>
            </a:extLst>
          </p:cNvPr>
          <p:cNvPicPr>
            <a:picLocks noChangeAspect="1"/>
          </p:cNvPicPr>
          <p:nvPr/>
        </p:nvPicPr>
        <p:blipFill>
          <a:blip r:embed="rId2"/>
          <a:stretch>
            <a:fillRect/>
          </a:stretch>
        </p:blipFill>
        <p:spPr>
          <a:xfrm>
            <a:off x="484758" y="1098195"/>
            <a:ext cx="9944100" cy="2886075"/>
          </a:xfrm>
          <a:prstGeom prst="rect">
            <a:avLst/>
          </a:prstGeom>
        </p:spPr>
      </p:pic>
      <p:sp>
        <p:nvSpPr>
          <p:cNvPr id="6" name="TextBox 5">
            <a:extLst>
              <a:ext uri="{FF2B5EF4-FFF2-40B4-BE49-F238E27FC236}">
                <a16:creationId xmlns:a16="http://schemas.microsoft.com/office/drawing/2014/main" id="{C889260F-2FD8-4CEC-8A07-72EC316EDCC9}"/>
              </a:ext>
            </a:extLst>
          </p:cNvPr>
          <p:cNvSpPr txBox="1"/>
          <p:nvPr/>
        </p:nvSpPr>
        <p:spPr>
          <a:xfrm>
            <a:off x="807396" y="4221804"/>
            <a:ext cx="9621462"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STA Compiler assumes a "synchronously-clocked" environment.</a:t>
            </a:r>
          </a:p>
          <a:p>
            <a:r>
              <a:rPr lang="en-US" sz="2000" b="1" dirty="0">
                <a:latin typeface="Times New Roman" panose="02020603050405020304" pitchFamily="18" charset="0"/>
                <a:cs typeface="Times New Roman" panose="02020603050405020304" pitchFamily="18" charset="0"/>
              </a:rPr>
              <a:t>By default:</a:t>
            </a:r>
          </a:p>
          <a:p>
            <a:pPr marL="342900" indent="-34290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Input Data arrives from a pos-edge clocked device.</a:t>
            </a:r>
          </a:p>
          <a:p>
            <a:pPr marL="342900" indent="-34290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Output Data goes to a pos-edge clocked device.</a:t>
            </a:r>
          </a:p>
        </p:txBody>
      </p:sp>
    </p:spTree>
    <p:extLst>
      <p:ext uri="{BB962C8B-B14F-4D97-AF65-F5344CB8AC3E}">
        <p14:creationId xmlns:p14="http://schemas.microsoft.com/office/powerpoint/2010/main" val="40173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91D2A9-9B42-4E5B-9E29-B898AA2CF0A6}"/>
              </a:ext>
            </a:extLst>
          </p:cNvPr>
          <p:cNvSpPr>
            <a:spLocks noGrp="1"/>
          </p:cNvSpPr>
          <p:nvPr>
            <p:ph type="title"/>
          </p:nvPr>
        </p:nvSpPr>
        <p:spPr>
          <a:xfrm>
            <a:off x="247000" y="222761"/>
            <a:ext cx="11697999" cy="804762"/>
          </a:xfrm>
          <a:solidFill>
            <a:schemeClr val="accent1"/>
          </a:solidFill>
          <a:ln>
            <a:solidFill>
              <a:schemeClr val="accent1"/>
            </a:solidFill>
          </a:ln>
        </p:spPr>
        <p:txBody>
          <a:bodyPr/>
          <a:lstStyle/>
          <a:p>
            <a:r>
              <a:rPr lang="en-US" b="1" dirty="0">
                <a:latin typeface="Times New Roman" panose="02020603050405020304" pitchFamily="18" charset="0"/>
                <a:cs typeface="Times New Roman" panose="02020603050405020304" pitchFamily="18" charset="0"/>
              </a:rPr>
              <a:t>Timing Analysis During/After Synthesis</a:t>
            </a:r>
          </a:p>
        </p:txBody>
      </p:sp>
      <p:pic>
        <p:nvPicPr>
          <p:cNvPr id="5" name="Picture 4">
            <a:extLst>
              <a:ext uri="{FF2B5EF4-FFF2-40B4-BE49-F238E27FC236}">
                <a16:creationId xmlns:a16="http://schemas.microsoft.com/office/drawing/2014/main" id="{36B2DAF0-32DD-4250-B4F0-99AFF9B8C1F8}"/>
              </a:ext>
            </a:extLst>
          </p:cNvPr>
          <p:cNvPicPr>
            <a:picLocks noChangeAspect="1"/>
          </p:cNvPicPr>
          <p:nvPr/>
        </p:nvPicPr>
        <p:blipFill>
          <a:blip r:embed="rId3"/>
          <a:stretch>
            <a:fillRect/>
          </a:stretch>
        </p:blipFill>
        <p:spPr>
          <a:xfrm>
            <a:off x="1908190" y="1027523"/>
            <a:ext cx="7896225" cy="271462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B1861C-BA1D-469C-AC52-6EF867B70A84}"/>
                  </a:ext>
                </a:extLst>
              </p:cNvPr>
              <p:cNvSpPr txBox="1"/>
              <p:nvPr/>
            </p:nvSpPr>
            <p:spPr>
              <a:xfrm>
                <a:off x="330740" y="4075889"/>
                <a:ext cx="8910537" cy="232108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STA Engine breaks design into timing paths, each with a:</a:t>
                </a:r>
              </a:p>
              <a:p>
                <a:pPr marL="342900" indent="-342900">
                  <a:buClr>
                    <a:schemeClr val="accent1"/>
                  </a:buClr>
                  <a:buFont typeface="Wingdings" panose="05000000000000000000" pitchFamily="2" charset="2"/>
                  <a:buChar char="q"/>
                </a:pPr>
                <a:r>
                  <a:rPr lang="en-US" sz="2000" b="1" dirty="0">
                    <a:solidFill>
                      <a:schemeClr val="accent1">
                        <a:lumMod val="75000"/>
                      </a:schemeClr>
                    </a:solidFill>
                    <a:latin typeface="Times New Roman" panose="02020603050405020304" pitchFamily="18" charset="0"/>
                    <a:cs typeface="Times New Roman" panose="02020603050405020304" pitchFamily="18" charset="0"/>
                  </a:rPr>
                  <a:t>Start Point</a:t>
                </a:r>
              </a:p>
              <a:p>
                <a:pPr marL="1083564" indent="-342900">
                  <a:buClr>
                    <a:schemeClr val="accent1">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Input Port (other than a Clock Port)</a:t>
                </a:r>
              </a:p>
              <a:p>
                <a:pPr marL="1083564" indent="-342900">
                  <a:buClr>
                    <a:schemeClr val="accent1">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Check Pin of Flipflop or Register</a:t>
                </a:r>
              </a:p>
              <a:p>
                <a:pPr marL="342900" indent="-342900">
                  <a:buClr>
                    <a:schemeClr val="accent1"/>
                  </a:buClr>
                  <a:buFont typeface="Wingdings" panose="05000000000000000000" pitchFamily="2" charset="2"/>
                  <a:buChar char="q"/>
                </a:pPr>
                <a:r>
                  <a:rPr lang="en-US" sz="2000" b="1" dirty="0">
                    <a:solidFill>
                      <a:schemeClr val="accent1">
                        <a:lumMod val="75000"/>
                      </a:schemeClr>
                    </a:solidFill>
                    <a:latin typeface="Times New Roman" panose="02020603050405020304" pitchFamily="18" charset="0"/>
                    <a:cs typeface="Times New Roman" panose="02020603050405020304" pitchFamily="18" charset="0"/>
                  </a:rPr>
                  <a:t>End Point</a:t>
                </a:r>
              </a:p>
              <a:p>
                <a:pPr marL="1083564" indent="-342900">
                  <a:buClr>
                    <a:schemeClr val="accent1">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Output Port (other than a Clock Port)</a:t>
                </a:r>
              </a:p>
              <a:p>
                <a:pPr marL="1083564" indent="-342900">
                  <a:buClr>
                    <a:schemeClr val="accent1">
                      <a:lumMod val="50000"/>
                    </a:schemeClr>
                  </a:buCl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Any Input Pin of a sequential device, except clock </a:t>
                </a:r>
                <a14:m>
                  <m:oMath xmlns:m="http://schemas.openxmlformats.org/officeDocument/2006/math">
                    <m:sSup>
                      <m:sSupPr>
                        <m:ctrlPr>
                          <a:rPr lang="en-US" sz="2000" b="1" i="1" dirty="0" smtClean="0">
                            <a:latin typeface="Cambria Math" panose="02040503050406030204" pitchFamily="18" charset="0"/>
                            <a:cs typeface="Times New Roman" panose="02020603050405020304" pitchFamily="18" charset="0"/>
                          </a:rPr>
                        </m:ctrlPr>
                      </m:sSupPr>
                      <m:e>
                        <m:r>
                          <a:rPr lang="en-US" sz="2000" b="1" i="1" dirty="0" smtClean="0">
                            <a:latin typeface="Cambria Math" panose="02040503050406030204" pitchFamily="18" charset="0"/>
                            <a:cs typeface="Times New Roman" panose="02020603050405020304" pitchFamily="18" charset="0"/>
                          </a:rPr>
                          <m:t>𝒑𝒊𝒏</m:t>
                        </m:r>
                      </m:e>
                      <m:sup>
                        <m:r>
                          <a:rPr lang="en-US" sz="2000" b="1" i="1" dirty="0" smtClean="0">
                            <a:latin typeface="Cambria Math" panose="02040503050406030204" pitchFamily="18" charset="0"/>
                            <a:cs typeface="Times New Roman" panose="02020603050405020304" pitchFamily="18" charset="0"/>
                          </a:rPr>
                          <m:t>𝟏</m:t>
                        </m:r>
                      </m:sup>
                    </m:sSup>
                  </m:oMath>
                </a14:m>
                <a:r>
                  <a:rPr lang="en-US" sz="2000" b="1"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90B1861C-BA1D-469C-AC52-6EF867B70A84}"/>
                  </a:ext>
                </a:extLst>
              </p:cNvPr>
              <p:cNvSpPr txBox="1">
                <a:spLocks noRot="1" noChangeAspect="1" noMove="1" noResize="1" noEditPoints="1" noAdjustHandles="1" noChangeArrowheads="1" noChangeShapeType="1" noTextEdit="1"/>
              </p:cNvSpPr>
              <p:nvPr/>
            </p:nvSpPr>
            <p:spPr>
              <a:xfrm>
                <a:off x="330740" y="4075889"/>
                <a:ext cx="8910537" cy="2321085"/>
              </a:xfrm>
              <a:prstGeom prst="rect">
                <a:avLst/>
              </a:prstGeom>
              <a:blipFill>
                <a:blip r:embed="rId4"/>
                <a:stretch>
                  <a:fillRect l="-684" t="-1579" b="-1053"/>
                </a:stretch>
              </a:blipFill>
            </p:spPr>
            <p:txBody>
              <a:bodyPr/>
              <a:lstStyle/>
              <a:p>
                <a:r>
                  <a:rPr lang="en-US">
                    <a:noFill/>
                  </a:rPr>
                  <a:t> </a:t>
                </a:r>
              </a:p>
            </p:txBody>
          </p:sp>
        </mc:Fallback>
      </mc:AlternateContent>
    </p:spTree>
    <p:extLst>
      <p:ext uri="{BB962C8B-B14F-4D97-AF65-F5344CB8AC3E}">
        <p14:creationId xmlns:p14="http://schemas.microsoft.com/office/powerpoint/2010/main" val="136283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462D23-A671-4176-B209-8E08737BE7C0}"/>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Constraining Register-to-Register Paths</a:t>
            </a:r>
          </a:p>
        </p:txBody>
      </p:sp>
      <p:pic>
        <p:nvPicPr>
          <p:cNvPr id="5" name="Picture 4">
            <a:extLst>
              <a:ext uri="{FF2B5EF4-FFF2-40B4-BE49-F238E27FC236}">
                <a16:creationId xmlns:a16="http://schemas.microsoft.com/office/drawing/2014/main" id="{D2AF5B85-1044-421D-B758-9E5130A6EAAB}"/>
              </a:ext>
            </a:extLst>
          </p:cNvPr>
          <p:cNvPicPr>
            <a:picLocks noChangeAspect="1"/>
          </p:cNvPicPr>
          <p:nvPr/>
        </p:nvPicPr>
        <p:blipFill>
          <a:blip r:embed="rId3"/>
          <a:stretch>
            <a:fillRect/>
          </a:stretch>
        </p:blipFill>
        <p:spPr>
          <a:xfrm>
            <a:off x="1853172" y="1171575"/>
            <a:ext cx="8162925" cy="2257425"/>
          </a:xfrm>
          <a:prstGeom prst="rect">
            <a:avLst/>
          </a:prstGeom>
        </p:spPr>
      </p:pic>
      <p:pic>
        <p:nvPicPr>
          <p:cNvPr id="8" name="Picture 7">
            <a:extLst>
              <a:ext uri="{FF2B5EF4-FFF2-40B4-BE49-F238E27FC236}">
                <a16:creationId xmlns:a16="http://schemas.microsoft.com/office/drawing/2014/main" id="{E9F89E9A-834B-4009-AE2E-F9AAC6F447D3}"/>
              </a:ext>
            </a:extLst>
          </p:cNvPr>
          <p:cNvPicPr>
            <a:picLocks noChangeAspect="1"/>
          </p:cNvPicPr>
          <p:nvPr/>
        </p:nvPicPr>
        <p:blipFill>
          <a:blip r:embed="rId4"/>
          <a:stretch>
            <a:fillRect/>
          </a:stretch>
        </p:blipFill>
        <p:spPr>
          <a:xfrm>
            <a:off x="1293524" y="3848244"/>
            <a:ext cx="9420225" cy="1285875"/>
          </a:xfrm>
          <a:prstGeom prst="rect">
            <a:avLst/>
          </a:prstGeom>
        </p:spPr>
      </p:pic>
    </p:spTree>
    <p:extLst>
      <p:ext uri="{BB962C8B-B14F-4D97-AF65-F5344CB8AC3E}">
        <p14:creationId xmlns:p14="http://schemas.microsoft.com/office/powerpoint/2010/main" val="235347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23A7-F853-4D11-9369-24A08C88771A}"/>
              </a:ext>
            </a:extLst>
          </p:cNvPr>
          <p:cNvSpPr>
            <a:spLocks noGrp="1"/>
          </p:cNvSpPr>
          <p:nvPr>
            <p:ph type="title"/>
          </p:nvPr>
        </p:nvSpPr>
        <p:spPr>
          <a:xfrm>
            <a:off x="293802" y="220179"/>
            <a:ext cx="11604395" cy="841505"/>
          </a:xfrm>
          <a:solidFill>
            <a:schemeClr val="accent1"/>
          </a:solidFill>
        </p:spPr>
        <p:txBody>
          <a:bodyPr/>
          <a:lstStyle/>
          <a:p>
            <a:r>
              <a:rPr lang="en-US" b="1" dirty="0">
                <a:latin typeface="Times New Roman" panose="02020603050405020304" pitchFamily="18" charset="0"/>
                <a:cs typeface="Times New Roman" panose="02020603050405020304" pitchFamily="18" charset="0"/>
              </a:rPr>
              <a:t>Agenda</a:t>
            </a:r>
          </a:p>
        </p:txBody>
      </p:sp>
      <p:sp>
        <p:nvSpPr>
          <p:cNvPr id="5" name="Rectangle 4">
            <a:extLst>
              <a:ext uri="{FF2B5EF4-FFF2-40B4-BE49-F238E27FC236}">
                <a16:creationId xmlns:a16="http://schemas.microsoft.com/office/drawing/2014/main" id="{53208A31-6189-49D5-9556-FBF2219F2E6C}"/>
              </a:ext>
            </a:extLst>
          </p:cNvPr>
          <p:cNvSpPr/>
          <p:nvPr/>
        </p:nvSpPr>
        <p:spPr>
          <a:xfrm>
            <a:off x="3704732" y="2543664"/>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Part1</a:t>
            </a:r>
          </a:p>
        </p:txBody>
      </p:sp>
      <p:sp>
        <p:nvSpPr>
          <p:cNvPr id="6" name="Rectangle 5">
            <a:extLst>
              <a:ext uri="{FF2B5EF4-FFF2-40B4-BE49-F238E27FC236}">
                <a16:creationId xmlns:a16="http://schemas.microsoft.com/office/drawing/2014/main" id="{5FA47973-DC44-40D9-BE3D-8671DC33D992}"/>
              </a:ext>
            </a:extLst>
          </p:cNvPr>
          <p:cNvSpPr/>
          <p:nvPr/>
        </p:nvSpPr>
        <p:spPr>
          <a:xfrm>
            <a:off x="3704733" y="3437689"/>
            <a:ext cx="5081048"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Part2</a:t>
            </a:r>
          </a:p>
        </p:txBody>
      </p:sp>
      <p:sp>
        <p:nvSpPr>
          <p:cNvPr id="7" name="Rectangle 6">
            <a:extLst>
              <a:ext uri="{FF2B5EF4-FFF2-40B4-BE49-F238E27FC236}">
                <a16:creationId xmlns:a16="http://schemas.microsoft.com/office/drawing/2014/main" id="{86618978-53DE-497C-A121-F8256A428590}"/>
              </a:ext>
            </a:extLst>
          </p:cNvPr>
          <p:cNvSpPr/>
          <p:nvPr/>
        </p:nvSpPr>
        <p:spPr>
          <a:xfrm>
            <a:off x="3704733" y="4361913"/>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Multiple Clocks and Exceptions</a:t>
            </a:r>
          </a:p>
        </p:txBody>
      </p:sp>
      <p:sp>
        <p:nvSpPr>
          <p:cNvPr id="8" name="Rectangle 7">
            <a:extLst>
              <a:ext uri="{FF2B5EF4-FFF2-40B4-BE49-F238E27FC236}">
                <a16:creationId xmlns:a16="http://schemas.microsoft.com/office/drawing/2014/main" id="{63567D8F-8A07-4CEF-A724-0B4F41CA6F10}"/>
              </a:ext>
            </a:extLst>
          </p:cNvPr>
          <p:cNvSpPr/>
          <p:nvPr/>
        </p:nvSpPr>
        <p:spPr>
          <a:xfrm>
            <a:off x="3704733" y="5253047"/>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Example Project</a:t>
            </a:r>
          </a:p>
        </p:txBody>
      </p:sp>
      <p:sp>
        <p:nvSpPr>
          <p:cNvPr id="10" name="Rectangle 9">
            <a:extLst>
              <a:ext uri="{FF2B5EF4-FFF2-40B4-BE49-F238E27FC236}">
                <a16:creationId xmlns:a16="http://schemas.microsoft.com/office/drawing/2014/main" id="{4A9C8FAC-86E3-4912-947F-54D962F8C0A9}"/>
              </a:ext>
            </a:extLst>
          </p:cNvPr>
          <p:cNvSpPr/>
          <p:nvPr/>
        </p:nvSpPr>
        <p:spPr>
          <a:xfrm>
            <a:off x="8275317" y="5253047"/>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B0FC4B-E19D-4E3E-AA21-7A9B696F31CC}"/>
              </a:ext>
            </a:extLst>
          </p:cNvPr>
          <p:cNvSpPr/>
          <p:nvPr/>
        </p:nvSpPr>
        <p:spPr>
          <a:xfrm>
            <a:off x="8275319" y="253269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ED0876-C451-439B-8A85-AFE286F617E8}"/>
              </a:ext>
            </a:extLst>
          </p:cNvPr>
          <p:cNvSpPr/>
          <p:nvPr/>
        </p:nvSpPr>
        <p:spPr>
          <a:xfrm>
            <a:off x="8275319" y="3437689"/>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D1C9D9-41CB-4660-9CFC-CD0C887AC20D}"/>
              </a:ext>
            </a:extLst>
          </p:cNvPr>
          <p:cNvSpPr/>
          <p:nvPr/>
        </p:nvSpPr>
        <p:spPr>
          <a:xfrm>
            <a:off x="8275317" y="4365793"/>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2D9909-DC77-49AA-AF45-070D9F412623}"/>
              </a:ext>
            </a:extLst>
          </p:cNvPr>
          <p:cNvSpPr/>
          <p:nvPr/>
        </p:nvSpPr>
        <p:spPr>
          <a:xfrm>
            <a:off x="3704734" y="5260808"/>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6EC932-789E-47EB-8384-787F64710991}"/>
              </a:ext>
            </a:extLst>
          </p:cNvPr>
          <p:cNvSpPr/>
          <p:nvPr/>
        </p:nvSpPr>
        <p:spPr>
          <a:xfrm>
            <a:off x="3704734" y="2546555"/>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6B0E84-F95B-4494-A333-83F7ED0EC7A0}"/>
              </a:ext>
            </a:extLst>
          </p:cNvPr>
          <p:cNvSpPr/>
          <p:nvPr/>
        </p:nvSpPr>
        <p:spPr>
          <a:xfrm>
            <a:off x="3704734" y="3439555"/>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84C094-48D1-4A8D-B594-FAACF2B02538}"/>
              </a:ext>
            </a:extLst>
          </p:cNvPr>
          <p:cNvSpPr/>
          <p:nvPr/>
        </p:nvSpPr>
        <p:spPr>
          <a:xfrm>
            <a:off x="3704734" y="4361914"/>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0ECA062-C6A9-41AA-A2B1-558E8159ADB1}"/>
              </a:ext>
            </a:extLst>
          </p:cNvPr>
          <p:cNvSpPr/>
          <p:nvPr/>
        </p:nvSpPr>
        <p:spPr>
          <a:xfrm>
            <a:off x="3704732" y="1666395"/>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Sequential Clocking</a:t>
            </a:r>
          </a:p>
        </p:txBody>
      </p:sp>
      <p:sp>
        <p:nvSpPr>
          <p:cNvPr id="21" name="Rectangle 20">
            <a:extLst>
              <a:ext uri="{FF2B5EF4-FFF2-40B4-BE49-F238E27FC236}">
                <a16:creationId xmlns:a16="http://schemas.microsoft.com/office/drawing/2014/main" id="{F4424BCF-4F7A-4E22-8C35-8786D15BC37C}"/>
              </a:ext>
            </a:extLst>
          </p:cNvPr>
          <p:cNvSpPr/>
          <p:nvPr/>
        </p:nvSpPr>
        <p:spPr>
          <a:xfrm>
            <a:off x="8275317" y="165975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69A60D-3558-4FB9-BC1B-F9E9A947E9F2}"/>
              </a:ext>
            </a:extLst>
          </p:cNvPr>
          <p:cNvSpPr/>
          <p:nvPr/>
        </p:nvSpPr>
        <p:spPr>
          <a:xfrm>
            <a:off x="3704734" y="167304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65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chemeClr val="accent2"/>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2"/>
                                        </p:tgtEl>
                                        <p:attrNameLst>
                                          <p:attrName>fillcolor</p:attrName>
                                        </p:attrNameLst>
                                      </p:cBhvr>
                                      <p:to>
                                        <a:schemeClr val="accent2"/>
                                      </p:to>
                                    </p:animClr>
                                    <p:set>
                                      <p:cBhvr>
                                        <p:cTn id="11" dur="2000" fill="hold"/>
                                        <p:tgtEl>
                                          <p:spTgt spid="22"/>
                                        </p:tgtEl>
                                        <p:attrNameLst>
                                          <p:attrName>fill.type</p:attrName>
                                        </p:attrNameLst>
                                      </p:cBhvr>
                                      <p:to>
                                        <p:strVal val="solid"/>
                                      </p:to>
                                    </p:set>
                                    <p:set>
                                      <p:cBhvr>
                                        <p:cTn id="12" dur="2000" fill="hold"/>
                                        <p:tgtEl>
                                          <p:spTgt spid="22"/>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1"/>
                                        </p:tgtEl>
                                        <p:attrNameLst>
                                          <p:attrName>fillcolor</p:attrName>
                                        </p:attrNameLst>
                                      </p:cBhvr>
                                      <p:to>
                                        <a:schemeClr val="accent2"/>
                                      </p:to>
                                    </p:animClr>
                                    <p:set>
                                      <p:cBhvr>
                                        <p:cTn id="15" dur="2000" fill="hold"/>
                                        <p:tgtEl>
                                          <p:spTgt spid="21"/>
                                        </p:tgtEl>
                                        <p:attrNameLst>
                                          <p:attrName>fill.type</p:attrName>
                                        </p:attrNameLst>
                                      </p:cBhvr>
                                      <p:to>
                                        <p:strVal val="solid"/>
                                      </p:to>
                                    </p:set>
                                    <p:set>
                                      <p:cBhvr>
                                        <p:cTn id="16" dur="2000" fill="hold"/>
                                        <p:tgtEl>
                                          <p:spTgt spid="21"/>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42CD65-85E5-49B1-8EBC-CA45BF3DABD6}"/>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3900" b="1" dirty="0">
                <a:latin typeface="Times New Roman" panose="02020603050405020304" pitchFamily="18" charset="0"/>
                <a:cs typeface="Times New Roman" panose="02020603050405020304" pitchFamily="18" charset="0"/>
              </a:rPr>
              <a:t>Constraining Register-to-Register Paths: Example</a:t>
            </a:r>
          </a:p>
        </p:txBody>
      </p:sp>
      <p:sp>
        <p:nvSpPr>
          <p:cNvPr id="4" name="TextBox 3">
            <a:extLst>
              <a:ext uri="{FF2B5EF4-FFF2-40B4-BE49-F238E27FC236}">
                <a16:creationId xmlns:a16="http://schemas.microsoft.com/office/drawing/2014/main" id="{E7FEA2FC-77E1-4D6E-BD1D-F38F66F8329C}"/>
              </a:ext>
            </a:extLst>
          </p:cNvPr>
          <p:cNvSpPr txBox="1"/>
          <p:nvPr/>
        </p:nvSpPr>
        <p:spPr>
          <a:xfrm>
            <a:off x="390292" y="1107456"/>
            <a:ext cx="3456878" cy="707886"/>
          </a:xfrm>
          <a:prstGeom prst="rect">
            <a:avLst/>
          </a:prstGeom>
          <a:noFill/>
        </p:spPr>
        <p:txBody>
          <a:bodyPr wrap="square" rtlCol="0">
            <a:spAutoFit/>
          </a:bodyPr>
          <a:lstStyle/>
          <a:p>
            <a:r>
              <a:rPr lang="en-US" sz="2000" b="1" u="sng" dirty="0">
                <a:latin typeface="Times New Roman" panose="02020603050405020304" pitchFamily="18" charset="0"/>
                <a:cs typeface="Times New Roman" panose="02020603050405020304" pitchFamily="18" charset="0"/>
              </a:rPr>
              <a:t>Spec:</a:t>
            </a:r>
          </a:p>
          <a:p>
            <a:r>
              <a:rPr lang="en-US" sz="2000" dirty="0">
                <a:latin typeface="Times New Roman" panose="02020603050405020304" pitchFamily="18" charset="0"/>
                <a:cs typeface="Times New Roman" panose="02020603050405020304" pitchFamily="18" charset="0"/>
              </a:rPr>
              <a:t>Clock period = 2 ns</a:t>
            </a:r>
          </a:p>
        </p:txBody>
      </p:sp>
      <p:sp>
        <p:nvSpPr>
          <p:cNvPr id="5" name="TextBox 4">
            <a:extLst>
              <a:ext uri="{FF2B5EF4-FFF2-40B4-BE49-F238E27FC236}">
                <a16:creationId xmlns:a16="http://schemas.microsoft.com/office/drawing/2014/main" id="{C35B7B2B-4749-45D9-8AA7-469CB338B932}"/>
              </a:ext>
            </a:extLst>
          </p:cNvPr>
          <p:cNvSpPr txBox="1"/>
          <p:nvPr/>
        </p:nvSpPr>
        <p:spPr>
          <a:xfrm>
            <a:off x="2877015" y="1929161"/>
            <a:ext cx="5809785"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create_clock</a:t>
            </a:r>
            <a:r>
              <a:rPr lang="en-US" sz="2800" dirty="0">
                <a:latin typeface="Times New Roman" panose="02020603050405020304" pitchFamily="18" charset="0"/>
                <a:cs typeface="Times New Roman" panose="02020603050405020304" pitchFamily="18" charset="0"/>
              </a:rPr>
              <a:t> -period 2 [</a:t>
            </a:r>
            <a:r>
              <a:rPr lang="en-US" sz="2800" dirty="0" err="1">
                <a:latin typeface="Times New Roman" panose="02020603050405020304" pitchFamily="18" charset="0"/>
                <a:cs typeface="Times New Roman" panose="02020603050405020304" pitchFamily="18" charset="0"/>
              </a:rPr>
              <a:t>get_ports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clk</a:t>
            </a:r>
            <a:r>
              <a:rPr lang="en-US" sz="28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D5425D22-D1FF-4749-A770-920F75BF0AEB}"/>
              </a:ext>
            </a:extLst>
          </p:cNvPr>
          <p:cNvPicPr>
            <a:picLocks noChangeAspect="1"/>
          </p:cNvPicPr>
          <p:nvPr/>
        </p:nvPicPr>
        <p:blipFill>
          <a:blip r:embed="rId3"/>
          <a:stretch>
            <a:fillRect/>
          </a:stretch>
        </p:blipFill>
        <p:spPr>
          <a:xfrm>
            <a:off x="1599735" y="2815101"/>
            <a:ext cx="7715250" cy="2409825"/>
          </a:xfrm>
          <a:prstGeom prst="rect">
            <a:avLst/>
          </a:prstGeom>
        </p:spPr>
      </p:pic>
      <p:sp>
        <p:nvSpPr>
          <p:cNvPr id="9" name="TextBox 8">
            <a:extLst>
              <a:ext uri="{FF2B5EF4-FFF2-40B4-BE49-F238E27FC236}">
                <a16:creationId xmlns:a16="http://schemas.microsoft.com/office/drawing/2014/main" id="{516AFBA2-E006-477F-928B-B32367283C3A}"/>
              </a:ext>
            </a:extLst>
          </p:cNvPr>
          <p:cNvSpPr txBox="1"/>
          <p:nvPr/>
        </p:nvSpPr>
        <p:spPr>
          <a:xfrm>
            <a:off x="1599735" y="5341433"/>
            <a:ext cx="8932128" cy="707886"/>
          </a:xfrm>
          <a:prstGeom prst="rect">
            <a:avLst/>
          </a:prstGeom>
          <a:solidFill>
            <a:schemeClr val="accent4">
              <a:lumMod val="20000"/>
              <a:lumOff val="80000"/>
            </a:schemeClr>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What is the maximum delay requirement </a:t>
            </a:r>
            <a:r>
              <a:rPr lang="en-US" sz="2000" b="1" dirty="0" err="1">
                <a:latin typeface="Times New Roman" panose="02020603050405020304" pitchFamily="18" charset="0"/>
                <a:cs typeface="Times New Roman" panose="02020603050405020304" pitchFamily="18" charset="0"/>
              </a:rPr>
              <a:t>Tmax</a:t>
            </a:r>
            <a:r>
              <a:rPr lang="en-US" sz="2000" b="1" dirty="0">
                <a:latin typeface="Times New Roman" panose="02020603050405020304" pitchFamily="18" charset="0"/>
                <a:cs typeface="Times New Roman" panose="02020603050405020304" pitchFamily="18" charset="0"/>
              </a:rPr>
              <a:t> for the register-to-register path through X in  MY_DESIGN?</a:t>
            </a:r>
          </a:p>
        </p:txBody>
      </p:sp>
      <p:pic>
        <p:nvPicPr>
          <p:cNvPr id="12" name="Picture 11">
            <a:extLst>
              <a:ext uri="{FF2B5EF4-FFF2-40B4-BE49-F238E27FC236}">
                <a16:creationId xmlns:a16="http://schemas.microsoft.com/office/drawing/2014/main" id="{E8EAE871-D02D-4464-B2E1-BED34F0A976E}"/>
              </a:ext>
            </a:extLst>
          </p:cNvPr>
          <p:cNvPicPr>
            <a:picLocks noChangeAspect="1"/>
          </p:cNvPicPr>
          <p:nvPr/>
        </p:nvPicPr>
        <p:blipFill>
          <a:blip r:embed="rId4"/>
          <a:stretch>
            <a:fillRect/>
          </a:stretch>
        </p:blipFill>
        <p:spPr>
          <a:xfrm>
            <a:off x="869562" y="4815351"/>
            <a:ext cx="790575" cy="819150"/>
          </a:xfrm>
          <a:prstGeom prst="rect">
            <a:avLst/>
          </a:prstGeom>
        </p:spPr>
      </p:pic>
      <p:sp>
        <p:nvSpPr>
          <p:cNvPr id="13" name="Rectangle 12">
            <a:extLst>
              <a:ext uri="{FF2B5EF4-FFF2-40B4-BE49-F238E27FC236}">
                <a16:creationId xmlns:a16="http://schemas.microsoft.com/office/drawing/2014/main" id="{95E6DB8A-F1C4-4C53-82C4-31A27C448414}"/>
              </a:ext>
            </a:extLst>
          </p:cNvPr>
          <p:cNvSpPr/>
          <p:nvPr/>
        </p:nvSpPr>
        <p:spPr>
          <a:xfrm>
            <a:off x="5040351" y="5691303"/>
            <a:ext cx="2598234" cy="3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Answer</a:t>
            </a:r>
          </a:p>
        </p:txBody>
      </p:sp>
      <p:sp>
        <p:nvSpPr>
          <p:cNvPr id="14" name="Rectangle 13">
            <a:extLst>
              <a:ext uri="{FF2B5EF4-FFF2-40B4-BE49-F238E27FC236}">
                <a16:creationId xmlns:a16="http://schemas.microsoft.com/office/drawing/2014/main" id="{2844EB17-CC58-47B6-A42F-43096ABB20AC}"/>
              </a:ext>
            </a:extLst>
          </p:cNvPr>
          <p:cNvSpPr/>
          <p:nvPr/>
        </p:nvSpPr>
        <p:spPr>
          <a:xfrm>
            <a:off x="5006898" y="5634501"/>
            <a:ext cx="2832409" cy="414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P – Setup = 2 – 0.2 = 1.8</a:t>
            </a:r>
          </a:p>
        </p:txBody>
      </p:sp>
    </p:spTree>
    <p:extLst>
      <p:ext uri="{BB962C8B-B14F-4D97-AF65-F5344CB8AC3E}">
        <p14:creationId xmlns:p14="http://schemas.microsoft.com/office/powerpoint/2010/main" val="374747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FECB9F-CA35-42BF-A2E5-E5C5EC577D10}"/>
              </a:ext>
            </a:extLst>
          </p:cNvPr>
          <p:cNvSpPr>
            <a:spLocks noGrp="1"/>
          </p:cNvSpPr>
          <p:nvPr>
            <p:ph type="title"/>
          </p:nvPr>
        </p:nvSpPr>
        <p:spPr>
          <a:xfrm>
            <a:off x="247000" y="222761"/>
            <a:ext cx="11697999" cy="804762"/>
          </a:xfrm>
          <a:solidFill>
            <a:schemeClr val="accent1"/>
          </a:solidFill>
          <a:ln>
            <a:solidFill>
              <a:schemeClr val="accent1"/>
            </a:solidFill>
          </a:ln>
        </p:spPr>
        <p:txBody>
          <a:bodyPr/>
          <a:lstStyle/>
          <a:p>
            <a:r>
              <a:rPr lang="en-US" b="1" dirty="0">
                <a:latin typeface="Times New Roman" panose="02020603050405020304" pitchFamily="18" charset="0"/>
                <a:cs typeface="Times New Roman" panose="02020603050405020304" pitchFamily="18" charset="0"/>
              </a:rPr>
              <a:t>Ideal Clock Behavior</a:t>
            </a:r>
          </a:p>
        </p:txBody>
      </p:sp>
      <p:sp>
        <p:nvSpPr>
          <p:cNvPr id="4" name="TextBox 3">
            <a:extLst>
              <a:ext uri="{FF2B5EF4-FFF2-40B4-BE49-F238E27FC236}">
                <a16:creationId xmlns:a16="http://schemas.microsoft.com/office/drawing/2014/main" id="{D99D4CEC-A073-4A23-8FC2-79BE05279BCB}"/>
              </a:ext>
            </a:extLst>
          </p:cNvPr>
          <p:cNvSpPr txBox="1"/>
          <p:nvPr/>
        </p:nvSpPr>
        <p:spPr>
          <a:xfrm>
            <a:off x="247000" y="1471961"/>
            <a:ext cx="11093790" cy="3170099"/>
          </a:xfrm>
          <a:prstGeom prst="rect">
            <a:avLst/>
          </a:prstGeom>
          <a:noFill/>
        </p:spPr>
        <p:txBody>
          <a:bodyPr wrap="square" rtlCol="0">
            <a:spAutoFit/>
          </a:bodyPr>
          <a:lstStyle/>
          <a:p>
            <a:pPr marL="285750" indent="-285750">
              <a:buClr>
                <a:schemeClr val="accent1">
                  <a:lumMod val="60000"/>
                  <a:lumOff val="4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Defining the clock in a single-clock design constrains all timing paths between registers for single-cycle, setup time</a:t>
            </a:r>
          </a:p>
          <a:p>
            <a:pPr marL="285750" indent="-285750">
              <a:buClr>
                <a:schemeClr val="accent1">
                  <a:lumMod val="60000"/>
                  <a:lumOff val="4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Compiler will not "buffer up" the clock network, even when connected to many clock/enable pins of flip-flops/latches</a:t>
            </a:r>
          </a:p>
          <a:p>
            <a:pPr marL="800100" indent="-342900">
              <a:buClr>
                <a:schemeClr val="accent1">
                  <a:lumMod val="60000"/>
                  <a:lumOff val="40000"/>
                </a:schemeClr>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clock network is treated as "ideal" -infinite drive capability</a:t>
            </a:r>
          </a:p>
          <a:p>
            <a:pPr marL="1257300" indent="-342900">
              <a:buClr>
                <a:schemeClr val="accent1">
                  <a:lumMod val="60000"/>
                  <a:lumOff val="4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Zero rise/fall transition times</a:t>
            </a:r>
          </a:p>
          <a:p>
            <a:pPr marL="1257300" indent="-342900">
              <a:buClr>
                <a:schemeClr val="accent1">
                  <a:lumMod val="60000"/>
                  <a:lumOff val="4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Zero skew</a:t>
            </a:r>
          </a:p>
          <a:p>
            <a:pPr marL="1257300" indent="-342900">
              <a:buClr>
                <a:schemeClr val="accent1">
                  <a:lumMod val="60000"/>
                  <a:lumOff val="4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Zero insertion delay or latency</a:t>
            </a:r>
          </a:p>
          <a:p>
            <a:pPr marL="342900" indent="-342900">
              <a:buClr>
                <a:schemeClr val="accent1">
                  <a:lumMod val="60000"/>
                  <a:lumOff val="4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Estimated skew, latency and transition times can, and should be modeled for a more accurate representation of clock behavior</a:t>
            </a:r>
          </a:p>
        </p:txBody>
      </p:sp>
    </p:spTree>
    <p:extLst>
      <p:ext uri="{BB962C8B-B14F-4D97-AF65-F5344CB8AC3E}">
        <p14:creationId xmlns:p14="http://schemas.microsoft.com/office/powerpoint/2010/main" val="889728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FA7326-BCFC-428D-B704-15CECDA7DDF2}"/>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Modeling Clock Trees</a:t>
            </a:r>
          </a:p>
        </p:txBody>
      </p:sp>
      <p:sp>
        <p:nvSpPr>
          <p:cNvPr id="4" name="TextBox 3">
            <a:extLst>
              <a:ext uri="{FF2B5EF4-FFF2-40B4-BE49-F238E27FC236}">
                <a16:creationId xmlns:a16="http://schemas.microsoft.com/office/drawing/2014/main" id="{B928FF80-F852-4263-A443-3943F58958A6}"/>
              </a:ext>
            </a:extLst>
          </p:cNvPr>
          <p:cNvSpPr txBox="1"/>
          <p:nvPr/>
        </p:nvSpPr>
        <p:spPr>
          <a:xfrm>
            <a:off x="412595" y="1382751"/>
            <a:ext cx="10303727" cy="1015663"/>
          </a:xfrm>
          <a:prstGeom prst="rect">
            <a:avLst/>
          </a:prstGeom>
          <a:noFill/>
        </p:spPr>
        <p:txBody>
          <a:bodyPr wrap="square" rtlCol="0">
            <a:spAutoFit/>
          </a:bodyPr>
          <a:lstStyle/>
          <a:p>
            <a:pPr marL="342900" indent="-342900">
              <a:buClr>
                <a:schemeClr val="accent1">
                  <a:lumMod val="60000"/>
                  <a:lumOff val="40000"/>
                </a:schemeClr>
              </a:buClr>
              <a:buSzPct val="10000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Compiler is </a:t>
            </a:r>
            <a:r>
              <a:rPr lang="en-US" sz="2000" b="1" dirty="0">
                <a:solidFill>
                  <a:srgbClr val="0070C0"/>
                </a:solidFill>
                <a:latin typeface="Times New Roman" panose="02020603050405020304" pitchFamily="18" charset="0"/>
                <a:cs typeface="Times New Roman" panose="02020603050405020304" pitchFamily="18" charset="0"/>
              </a:rPr>
              <a:t>NOT</a:t>
            </a:r>
            <a:r>
              <a:rPr lang="en-US" sz="2000" b="1" dirty="0">
                <a:latin typeface="Times New Roman" panose="02020603050405020304" pitchFamily="18" charset="0"/>
                <a:cs typeface="Times New Roman" panose="02020603050405020304" pitchFamily="18" charset="0"/>
              </a:rPr>
              <a:t> used to synthesize clock buffer trees</a:t>
            </a:r>
          </a:p>
          <a:p>
            <a:pPr marL="342900" indent="-342900">
              <a:buClr>
                <a:schemeClr val="accent1">
                  <a:lumMod val="60000"/>
                  <a:lumOff val="40000"/>
                </a:schemeClr>
              </a:buClr>
              <a:buSzPct val="10000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Clock tree synthesis is usually done by a </a:t>
            </a:r>
            <a:r>
              <a:rPr lang="en-US" sz="2000" b="1" dirty="0">
                <a:solidFill>
                  <a:srgbClr val="0070C0"/>
                </a:solidFill>
                <a:latin typeface="Times New Roman" panose="02020603050405020304" pitchFamily="18" charset="0"/>
                <a:cs typeface="Times New Roman" panose="02020603050405020304" pitchFamily="18" charset="0"/>
              </a:rPr>
              <a:t>physical</a:t>
            </a:r>
            <a:r>
              <a:rPr lang="en-US" sz="2000" b="1" dirty="0">
                <a:latin typeface="Times New Roman" panose="02020603050405020304" pitchFamily="18" charset="0"/>
                <a:cs typeface="Times New Roman" panose="02020603050405020304" pitchFamily="18" charset="0"/>
              </a:rPr>
              <a:t> or </a:t>
            </a:r>
            <a:r>
              <a:rPr lang="en-US" sz="2000" b="1" dirty="0">
                <a:solidFill>
                  <a:srgbClr val="0070C0"/>
                </a:solidFill>
                <a:latin typeface="Times New Roman" panose="02020603050405020304" pitchFamily="18" charset="0"/>
                <a:cs typeface="Times New Roman" panose="02020603050405020304" pitchFamily="18" charset="0"/>
              </a:rPr>
              <a:t>layout</a:t>
            </a:r>
            <a:r>
              <a:rPr lang="en-US" sz="2000" b="1" dirty="0">
                <a:latin typeface="Times New Roman" panose="02020603050405020304" pitchFamily="18" charset="0"/>
                <a:cs typeface="Times New Roman" panose="02020603050405020304" pitchFamily="18" charset="0"/>
              </a:rPr>
              <a:t> tool, based on actual cell placement.</a:t>
            </a:r>
          </a:p>
        </p:txBody>
      </p:sp>
      <p:pic>
        <p:nvPicPr>
          <p:cNvPr id="6" name="Picture 5">
            <a:extLst>
              <a:ext uri="{FF2B5EF4-FFF2-40B4-BE49-F238E27FC236}">
                <a16:creationId xmlns:a16="http://schemas.microsoft.com/office/drawing/2014/main" id="{829A4FBF-7291-44A4-AEDA-024F9D7BACDF}"/>
              </a:ext>
            </a:extLst>
          </p:cNvPr>
          <p:cNvPicPr>
            <a:picLocks noChangeAspect="1"/>
          </p:cNvPicPr>
          <p:nvPr/>
        </p:nvPicPr>
        <p:blipFill>
          <a:blip r:embed="rId2"/>
          <a:stretch>
            <a:fillRect/>
          </a:stretch>
        </p:blipFill>
        <p:spPr>
          <a:xfrm>
            <a:off x="1948676" y="2748066"/>
            <a:ext cx="7848600" cy="2381250"/>
          </a:xfrm>
          <a:prstGeom prst="rect">
            <a:avLst/>
          </a:prstGeom>
        </p:spPr>
      </p:pic>
      <p:pic>
        <p:nvPicPr>
          <p:cNvPr id="8" name="Picture 7">
            <a:extLst>
              <a:ext uri="{FF2B5EF4-FFF2-40B4-BE49-F238E27FC236}">
                <a16:creationId xmlns:a16="http://schemas.microsoft.com/office/drawing/2014/main" id="{19F78AE4-3D8D-4E78-8778-CCD7E6AAA7E3}"/>
              </a:ext>
            </a:extLst>
          </p:cNvPr>
          <p:cNvPicPr>
            <a:picLocks noChangeAspect="1"/>
          </p:cNvPicPr>
          <p:nvPr/>
        </p:nvPicPr>
        <p:blipFill>
          <a:blip r:embed="rId3"/>
          <a:stretch>
            <a:fillRect/>
          </a:stretch>
        </p:blipFill>
        <p:spPr>
          <a:xfrm>
            <a:off x="1996301" y="5268951"/>
            <a:ext cx="7800975" cy="914400"/>
          </a:xfrm>
          <a:prstGeom prst="rect">
            <a:avLst/>
          </a:prstGeom>
        </p:spPr>
      </p:pic>
    </p:spTree>
    <p:extLst>
      <p:ext uri="{BB962C8B-B14F-4D97-AF65-F5344CB8AC3E}">
        <p14:creationId xmlns:p14="http://schemas.microsoft.com/office/powerpoint/2010/main" val="31331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59D16-0C76-4BE7-8BC6-82414ED0FCB3}"/>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Modeling Clock Skew</a:t>
            </a:r>
          </a:p>
        </p:txBody>
      </p:sp>
      <p:sp>
        <p:nvSpPr>
          <p:cNvPr id="5" name="TextBox 4">
            <a:extLst>
              <a:ext uri="{FF2B5EF4-FFF2-40B4-BE49-F238E27FC236}">
                <a16:creationId xmlns:a16="http://schemas.microsoft.com/office/drawing/2014/main" id="{D5F6FA42-8101-4591-84CF-B4891A39BE1C}"/>
              </a:ext>
            </a:extLst>
          </p:cNvPr>
          <p:cNvSpPr txBox="1"/>
          <p:nvPr/>
        </p:nvSpPr>
        <p:spPr>
          <a:xfrm>
            <a:off x="490653" y="3429000"/>
            <a:ext cx="8664498" cy="70788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Uncertainty models the maximum delay difference between the clock network branches, known as </a:t>
            </a:r>
            <a:r>
              <a:rPr lang="en-US" sz="2000" b="1" dirty="0">
                <a:solidFill>
                  <a:srgbClr val="0070C0"/>
                </a:solidFill>
                <a:latin typeface="Times New Roman" panose="02020603050405020304" pitchFamily="18" charset="0"/>
                <a:cs typeface="Times New Roman" panose="02020603050405020304" pitchFamily="18" charset="0"/>
              </a:rPr>
              <a:t>clock skew</a:t>
            </a:r>
            <a:r>
              <a:rPr lang="en-US" sz="2000" b="1" dirty="0">
                <a:latin typeface="Times New Roman" panose="02020603050405020304" pitchFamily="18" charset="0"/>
                <a:cs typeface="Times New Roman" panose="02020603050405020304" pitchFamily="18" charset="0"/>
              </a:rPr>
              <a:t>, but can also include </a:t>
            </a:r>
            <a:r>
              <a:rPr lang="en-US" sz="2000" b="1" dirty="0">
                <a:solidFill>
                  <a:srgbClr val="0070C0"/>
                </a:solidFill>
                <a:latin typeface="Times New Roman" panose="02020603050405020304" pitchFamily="18" charset="0"/>
                <a:cs typeface="Times New Roman" panose="02020603050405020304" pitchFamily="18" charset="0"/>
              </a:rPr>
              <a:t>clock jitter</a:t>
            </a:r>
            <a:r>
              <a:rPr lang="en-US" sz="2000" b="1" dirty="0">
                <a:latin typeface="Times New Roman" panose="02020603050405020304" pitchFamily="18" charset="0"/>
                <a:cs typeface="Times New Roman" panose="02020603050405020304" pitchFamily="18" charset="0"/>
              </a:rPr>
              <a:t> and</a:t>
            </a:r>
            <a:r>
              <a:rPr lang="en-US" sz="2000" b="1" dirty="0">
                <a:solidFill>
                  <a:srgbClr val="0070C0"/>
                </a:solidFill>
                <a:latin typeface="Times New Roman" panose="02020603050405020304" pitchFamily="18" charset="0"/>
                <a:cs typeface="Times New Roman" panose="02020603050405020304" pitchFamily="18" charset="0"/>
              </a:rPr>
              <a:t> margin</a:t>
            </a:r>
            <a:r>
              <a:rPr lang="en-US" sz="2000" b="1"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8F86A4F8-FC04-4267-805A-958D13D8814C}"/>
              </a:ext>
            </a:extLst>
          </p:cNvPr>
          <p:cNvPicPr>
            <a:picLocks noChangeAspect="1"/>
          </p:cNvPicPr>
          <p:nvPr/>
        </p:nvPicPr>
        <p:blipFill>
          <a:blip r:embed="rId3"/>
          <a:stretch>
            <a:fillRect/>
          </a:stretch>
        </p:blipFill>
        <p:spPr>
          <a:xfrm>
            <a:off x="3178910" y="1147174"/>
            <a:ext cx="4429125" cy="21621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968E8B1-8F1A-4848-A53D-9F05DA081334}"/>
                  </a:ext>
                </a:extLst>
              </p:cNvPr>
              <p:cNvSpPr txBox="1"/>
              <p:nvPr/>
            </p:nvSpPr>
            <p:spPr>
              <a:xfrm>
                <a:off x="2545265" y="4459816"/>
                <a:ext cx="5505915" cy="400110"/>
              </a:xfrm>
              <a:prstGeom prst="rect">
                <a:avLst/>
              </a:prstGeom>
              <a:solidFill>
                <a:schemeClr val="accent4">
                  <a:lumMod val="40000"/>
                  <a:lumOff val="6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set_clock_uncertainty -setup </a:t>
                </a:r>
                <a14:m>
                  <m:oMath xmlns:m="http://schemas.openxmlformats.org/officeDocument/2006/math">
                    <m:sSub>
                      <m:sSubPr>
                        <m:ctrlPr>
                          <a:rPr lang="en-US" sz="2000" i="1" dirty="0" smtClean="0">
                            <a:latin typeface="Cambria Math" panose="02040503050406030204" pitchFamily="18" charset="0"/>
                            <a:cs typeface="Times New Roman" panose="02020603050405020304" pitchFamily="18" charset="0"/>
                          </a:rPr>
                        </m:ctrlPr>
                      </m:sSubPr>
                      <m:e>
                        <m:r>
                          <a:rPr lang="en-US" sz="2000" b="0" i="1" dirty="0" smtClean="0">
                            <a:latin typeface="Cambria Math" panose="02040503050406030204" pitchFamily="18" charset="0"/>
                            <a:cs typeface="Times New Roman" panose="02020603050405020304" pitchFamily="18" charset="0"/>
                          </a:rPr>
                          <m:t>𝑇</m:t>
                        </m:r>
                      </m:e>
                      <m:sub>
                        <m:r>
                          <a:rPr lang="en-US" sz="2000" b="0" i="1" dirty="0" smtClean="0">
                            <a:latin typeface="Cambria Math" panose="02040503050406030204" pitchFamily="18" charset="0"/>
                            <a:cs typeface="Times New Roman" panose="02020603050405020304" pitchFamily="18" charset="0"/>
                          </a:rPr>
                          <m:t>𝑢</m:t>
                        </m:r>
                      </m:sub>
                    </m:sSub>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get_clocks</a:t>
                </a:r>
                <a:r>
                  <a:rPr lang="en-US" sz="2000" dirty="0">
                    <a:latin typeface="Times New Roman" panose="02020603050405020304" pitchFamily="18" charset="0"/>
                    <a:cs typeface="Times New Roman" panose="02020603050405020304" pitchFamily="18" charset="0"/>
                  </a:rPr>
                  <a:t> CLK]</a:t>
                </a:r>
              </a:p>
            </p:txBody>
          </p:sp>
        </mc:Choice>
        <mc:Fallback xmlns="">
          <p:sp>
            <p:nvSpPr>
              <p:cNvPr id="9" name="TextBox 8">
                <a:extLst>
                  <a:ext uri="{FF2B5EF4-FFF2-40B4-BE49-F238E27FC236}">
                    <a16:creationId xmlns:a16="http://schemas.microsoft.com/office/drawing/2014/main" id="{F968E8B1-8F1A-4848-A53D-9F05DA081334}"/>
                  </a:ext>
                </a:extLst>
              </p:cNvPr>
              <p:cNvSpPr txBox="1">
                <a:spLocks noRot="1" noChangeAspect="1" noMove="1" noResize="1" noEditPoints="1" noAdjustHandles="1" noChangeArrowheads="1" noChangeShapeType="1" noTextEdit="1"/>
              </p:cNvSpPr>
              <p:nvPr/>
            </p:nvSpPr>
            <p:spPr>
              <a:xfrm>
                <a:off x="2545265" y="4459816"/>
                <a:ext cx="5505915" cy="400110"/>
              </a:xfrm>
              <a:prstGeom prst="rect">
                <a:avLst/>
              </a:prstGeom>
              <a:blipFill>
                <a:blip r:embed="rId4"/>
                <a:stretch>
                  <a:fillRect l="-1218" t="-9231" b="-27692"/>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1433EC3E-FE78-4D50-8BF5-F361ACE570C6}"/>
              </a:ext>
            </a:extLst>
          </p:cNvPr>
          <p:cNvSpPr txBox="1"/>
          <p:nvPr/>
        </p:nvSpPr>
        <p:spPr>
          <a:xfrm>
            <a:off x="794523" y="5510771"/>
            <a:ext cx="4390793" cy="400110"/>
          </a:xfrm>
          <a:prstGeom prst="rect">
            <a:avLst/>
          </a:prstGeom>
          <a:solidFill>
            <a:schemeClr val="accent2"/>
          </a:solidFill>
        </p:spPr>
        <p:txBody>
          <a:bodyPr wrap="square">
            <a:spAutoFit/>
          </a:bodyPr>
          <a:lstStyle/>
          <a:p>
            <a:r>
              <a:rPr lang="en-US" sz="2000" dirty="0">
                <a:latin typeface="Times New Roman" panose="02020603050405020304" pitchFamily="18" charset="0"/>
                <a:cs typeface="Times New Roman" panose="02020603050405020304" pitchFamily="18" charset="0"/>
              </a:rPr>
              <a:t>Pre-Layout: Clock skew + jitter + margin</a:t>
            </a:r>
          </a:p>
        </p:txBody>
      </p:sp>
      <p:cxnSp>
        <p:nvCxnSpPr>
          <p:cNvPr id="15" name="Straight Arrow Connector 14">
            <a:extLst>
              <a:ext uri="{FF2B5EF4-FFF2-40B4-BE49-F238E27FC236}">
                <a16:creationId xmlns:a16="http://schemas.microsoft.com/office/drawing/2014/main" id="{B00EC091-695F-4F72-9C1F-33F5EA4CACB4}"/>
              </a:ext>
            </a:extLst>
          </p:cNvPr>
          <p:cNvCxnSpPr/>
          <p:nvPr/>
        </p:nvCxnSpPr>
        <p:spPr>
          <a:xfrm flipV="1">
            <a:off x="4705815" y="4859926"/>
            <a:ext cx="914400" cy="65084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922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DEE3C0-A382-443D-BC49-B977898CF84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dirty="0" err="1">
                <a:latin typeface="Times New Roman" panose="02020603050405020304" pitchFamily="18" charset="0"/>
                <a:cs typeface="Times New Roman" panose="02020603050405020304" pitchFamily="18" charset="0"/>
              </a:rPr>
              <a:t>Set_clock_uncertainty</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and Setup Time</a:t>
            </a:r>
          </a:p>
        </p:txBody>
      </p:sp>
      <p:sp>
        <p:nvSpPr>
          <p:cNvPr id="5" name="TextBox 4">
            <a:extLst>
              <a:ext uri="{FF2B5EF4-FFF2-40B4-BE49-F238E27FC236}">
                <a16:creationId xmlns:a16="http://schemas.microsoft.com/office/drawing/2014/main" id="{112D0CE3-3B39-474F-BAAD-82CF3AC0FE78}"/>
              </a:ext>
            </a:extLst>
          </p:cNvPr>
          <p:cNvSpPr txBox="1"/>
          <p:nvPr/>
        </p:nvSpPr>
        <p:spPr>
          <a:xfrm>
            <a:off x="404232" y="1238896"/>
            <a:ext cx="6094140" cy="1015663"/>
          </a:xfrm>
          <a:prstGeom prst="rect">
            <a:avLst/>
          </a:prstGeom>
          <a:solidFill>
            <a:schemeClr val="accent2">
              <a:lumMod val="20000"/>
              <a:lumOff val="80000"/>
            </a:schemeClr>
          </a:solidFill>
        </p:spPr>
        <p:txBody>
          <a:bodyPr wrap="square">
            <a:spAutoFit/>
          </a:bodyPr>
          <a:lstStyle/>
          <a:p>
            <a:r>
              <a:rPr lang="en-US" sz="2000" b="1" dirty="0">
                <a:latin typeface="Times New Roman" panose="02020603050405020304" pitchFamily="18" charset="0"/>
                <a:cs typeface="Times New Roman" panose="02020603050405020304" pitchFamily="18" charset="0"/>
              </a:rPr>
              <a:t>Example:</a:t>
            </a:r>
          </a:p>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2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a:t>
            </a:r>
          </a:p>
          <a:p>
            <a:r>
              <a:rPr lang="en-US" sz="2000" dirty="0" err="1">
                <a:latin typeface="Times New Roman" panose="02020603050405020304" pitchFamily="18" charset="0"/>
                <a:cs typeface="Times New Roman" panose="02020603050405020304" pitchFamily="18" charset="0"/>
              </a:rPr>
              <a:t>set_clock_uncertainty</a:t>
            </a:r>
            <a:r>
              <a:rPr lang="en-US" sz="2000" dirty="0">
                <a:latin typeface="Times New Roman" panose="02020603050405020304" pitchFamily="18" charset="0"/>
                <a:cs typeface="Times New Roman" panose="02020603050405020304" pitchFamily="18" charset="0"/>
              </a:rPr>
              <a:t> -setup 0.14 [</a:t>
            </a:r>
            <a:r>
              <a:rPr lang="en-US" sz="2000" dirty="0" err="1">
                <a:latin typeface="Times New Roman" panose="02020603050405020304" pitchFamily="18" charset="0"/>
                <a:cs typeface="Times New Roman" panose="02020603050405020304" pitchFamily="18" charset="0"/>
              </a:rPr>
              <a:t>get_clocks</a:t>
            </a:r>
            <a:r>
              <a:rPr lang="en-US" sz="2000" dirty="0">
                <a:latin typeface="Times New Roman" panose="02020603050405020304" pitchFamily="18" charset="0"/>
                <a:cs typeface="Times New Roman" panose="02020603050405020304" pitchFamily="18" charset="0"/>
              </a:rPr>
              <a:t> CLK]</a:t>
            </a:r>
          </a:p>
        </p:txBody>
      </p:sp>
      <p:pic>
        <p:nvPicPr>
          <p:cNvPr id="7" name="Picture 6">
            <a:extLst>
              <a:ext uri="{FF2B5EF4-FFF2-40B4-BE49-F238E27FC236}">
                <a16:creationId xmlns:a16="http://schemas.microsoft.com/office/drawing/2014/main" id="{9E12491F-7819-4923-B366-CF1B8EB5CA48}"/>
              </a:ext>
            </a:extLst>
          </p:cNvPr>
          <p:cNvPicPr>
            <a:picLocks noChangeAspect="1"/>
          </p:cNvPicPr>
          <p:nvPr/>
        </p:nvPicPr>
        <p:blipFill>
          <a:blip r:embed="rId3"/>
          <a:stretch>
            <a:fillRect/>
          </a:stretch>
        </p:blipFill>
        <p:spPr>
          <a:xfrm>
            <a:off x="1966911" y="2465932"/>
            <a:ext cx="8258175" cy="3943350"/>
          </a:xfrm>
          <a:prstGeom prst="rect">
            <a:avLst/>
          </a:prstGeom>
        </p:spPr>
      </p:pic>
    </p:spTree>
    <p:extLst>
      <p:ext uri="{BB962C8B-B14F-4D97-AF65-F5344CB8AC3E}">
        <p14:creationId xmlns:p14="http://schemas.microsoft.com/office/powerpoint/2010/main" val="2673238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2ED76F-13F8-4D6F-8B62-E2BE3B59729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Modeling Latency or Insertion Delay</a:t>
            </a:r>
          </a:p>
        </p:txBody>
      </p:sp>
      <p:sp>
        <p:nvSpPr>
          <p:cNvPr id="5" name="TextBox 4">
            <a:extLst>
              <a:ext uri="{FF2B5EF4-FFF2-40B4-BE49-F238E27FC236}">
                <a16:creationId xmlns:a16="http://schemas.microsoft.com/office/drawing/2014/main" id="{54890EFB-E05C-462A-A447-D64C1508FE63}"/>
              </a:ext>
            </a:extLst>
          </p:cNvPr>
          <p:cNvSpPr txBox="1"/>
          <p:nvPr/>
        </p:nvSpPr>
        <p:spPr>
          <a:xfrm>
            <a:off x="247000" y="1184616"/>
            <a:ext cx="9019663" cy="1631216"/>
          </a:xfrm>
          <a:prstGeom prst="rect">
            <a:avLst/>
          </a:prstGeom>
          <a:noFill/>
        </p:spPr>
        <p:txBody>
          <a:bodyPr wrap="square">
            <a:spAutoFit/>
          </a:bodyPr>
          <a:lstStyle/>
          <a:p>
            <a:pPr marL="342900" indent="-342900">
              <a:buClr>
                <a:schemeClr val="accent1">
                  <a:lumMod val="60000"/>
                  <a:lumOff val="4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Network latency models the average delay from </a:t>
            </a:r>
            <a:r>
              <a:rPr lang="en-US" sz="2000" b="1" dirty="0" err="1">
                <a:latin typeface="Times New Roman" panose="02020603050405020304" pitchFamily="18" charset="0"/>
                <a:cs typeface="Times New Roman" panose="02020603050405020304" pitchFamily="18" charset="0"/>
              </a:rPr>
              <a:t>create_clock</a:t>
            </a:r>
            <a:r>
              <a:rPr lang="en-US" sz="2000" b="1" dirty="0">
                <a:latin typeface="Times New Roman" panose="02020603050405020304" pitchFamily="18" charset="0"/>
                <a:cs typeface="Times New Roman" panose="02020603050405020304" pitchFamily="18" charset="0"/>
              </a:rPr>
              <a:t> port or pin to the register clock pins</a:t>
            </a:r>
          </a:p>
          <a:p>
            <a:pPr marL="342900" indent="-342900">
              <a:buClr>
                <a:schemeClr val="accent1">
                  <a:lumMod val="60000"/>
                  <a:lumOff val="4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Source latency models the delay from the actual clock origin to the </a:t>
            </a:r>
            <a:r>
              <a:rPr lang="en-US" sz="2000" b="1" dirty="0" err="1">
                <a:latin typeface="Times New Roman" panose="02020603050405020304" pitchFamily="18" charset="0"/>
                <a:cs typeface="Times New Roman" panose="02020603050405020304" pitchFamily="18" charset="0"/>
              </a:rPr>
              <a:t>create_clock</a:t>
            </a:r>
            <a:r>
              <a:rPr lang="en-US" sz="2000" b="1" dirty="0">
                <a:latin typeface="Times New Roman" panose="02020603050405020304" pitchFamily="18" charset="0"/>
                <a:cs typeface="Times New Roman" panose="02020603050405020304" pitchFamily="18" charset="0"/>
              </a:rPr>
              <a:t> port or pin -used for either ideal or propagated clocks (Post layout)</a:t>
            </a:r>
          </a:p>
        </p:txBody>
      </p:sp>
      <p:pic>
        <p:nvPicPr>
          <p:cNvPr id="7" name="Picture 6">
            <a:extLst>
              <a:ext uri="{FF2B5EF4-FFF2-40B4-BE49-F238E27FC236}">
                <a16:creationId xmlns:a16="http://schemas.microsoft.com/office/drawing/2014/main" id="{84EC3E86-B7B2-4521-97AA-B9E9A4ECFD76}"/>
              </a:ext>
            </a:extLst>
          </p:cNvPr>
          <p:cNvPicPr>
            <a:picLocks noChangeAspect="1"/>
          </p:cNvPicPr>
          <p:nvPr/>
        </p:nvPicPr>
        <p:blipFill>
          <a:blip r:embed="rId3"/>
          <a:stretch>
            <a:fillRect/>
          </a:stretch>
        </p:blipFill>
        <p:spPr>
          <a:xfrm>
            <a:off x="2016396" y="4042169"/>
            <a:ext cx="8315325" cy="2724150"/>
          </a:xfrm>
          <a:prstGeom prst="rect">
            <a:avLst/>
          </a:prstGeom>
        </p:spPr>
      </p:pic>
      <p:sp>
        <p:nvSpPr>
          <p:cNvPr id="9" name="TextBox 8">
            <a:extLst>
              <a:ext uri="{FF2B5EF4-FFF2-40B4-BE49-F238E27FC236}">
                <a16:creationId xmlns:a16="http://schemas.microsoft.com/office/drawing/2014/main" id="{C68F21E9-D7A6-47B7-A96D-90720A5C9813}"/>
              </a:ext>
            </a:extLst>
          </p:cNvPr>
          <p:cNvSpPr txBox="1"/>
          <p:nvPr/>
        </p:nvSpPr>
        <p:spPr>
          <a:xfrm>
            <a:off x="2016396" y="2718730"/>
            <a:ext cx="6094140" cy="1323439"/>
          </a:xfrm>
          <a:prstGeom prst="rect">
            <a:avLst/>
          </a:prstGeom>
          <a:solidFill>
            <a:schemeClr val="accent1">
              <a:lumMod val="20000"/>
              <a:lumOff val="8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10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a:t>
            </a:r>
          </a:p>
          <a:p>
            <a:r>
              <a:rPr lang="en-US" sz="2000" dirty="0" err="1">
                <a:latin typeface="Times New Roman" panose="02020603050405020304" pitchFamily="18" charset="0"/>
                <a:cs typeface="Times New Roman" panose="02020603050405020304" pitchFamily="18" charset="0"/>
              </a:rPr>
              <a:t>set_clock_latency</a:t>
            </a:r>
            <a:r>
              <a:rPr lang="en-US" sz="2000" dirty="0">
                <a:latin typeface="Times New Roman" panose="02020603050405020304" pitchFamily="18" charset="0"/>
                <a:cs typeface="Times New Roman" panose="02020603050405020304" pitchFamily="18" charset="0"/>
              </a:rPr>
              <a:t> -source -max 3 [</a:t>
            </a:r>
            <a:r>
              <a:rPr lang="en-US" sz="2000" dirty="0" err="1">
                <a:latin typeface="Times New Roman" panose="02020603050405020304" pitchFamily="18" charset="0"/>
                <a:cs typeface="Times New Roman" panose="02020603050405020304" pitchFamily="18" charset="0"/>
              </a:rPr>
              <a:t>get_clocks</a:t>
            </a:r>
            <a:r>
              <a:rPr lang="en-US" sz="2000" dirty="0">
                <a:latin typeface="Times New Roman" panose="02020603050405020304" pitchFamily="18" charset="0"/>
                <a:cs typeface="Times New Roman" panose="02020603050405020304" pitchFamily="18" charset="0"/>
              </a:rPr>
              <a:t> CLK]</a:t>
            </a:r>
          </a:p>
          <a:p>
            <a:r>
              <a:rPr lang="en-US" sz="2000" dirty="0" err="1">
                <a:latin typeface="Times New Roman" panose="02020603050405020304" pitchFamily="18" charset="0"/>
                <a:cs typeface="Times New Roman" panose="02020603050405020304" pitchFamily="18" charset="0"/>
              </a:rPr>
              <a:t>set_clock_latency</a:t>
            </a:r>
            <a:r>
              <a:rPr lang="en-US" sz="2000" dirty="0">
                <a:latin typeface="Times New Roman" panose="02020603050405020304" pitchFamily="18" charset="0"/>
                <a:cs typeface="Times New Roman" panose="02020603050405020304" pitchFamily="18" charset="0"/>
              </a:rPr>
              <a:t> -max 3 [</a:t>
            </a:r>
            <a:r>
              <a:rPr lang="en-US" sz="2000" dirty="0" err="1">
                <a:latin typeface="Times New Roman" panose="02020603050405020304" pitchFamily="18" charset="0"/>
                <a:cs typeface="Times New Roman" panose="02020603050405020304" pitchFamily="18" charset="0"/>
              </a:rPr>
              <a:t>get_clocks</a:t>
            </a:r>
            <a:r>
              <a:rPr lang="en-US" sz="2000" dirty="0">
                <a:latin typeface="Times New Roman" panose="02020603050405020304" pitchFamily="18" charset="0"/>
                <a:cs typeface="Times New Roman" panose="02020603050405020304" pitchFamily="18" charset="0"/>
              </a:rPr>
              <a:t> CLK] ; #pre layout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set_propageted_clock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get_clocks</a:t>
            </a:r>
            <a:r>
              <a:rPr lang="en-US" sz="2000" dirty="0">
                <a:latin typeface="Times New Roman" panose="02020603050405020304" pitchFamily="18" charset="0"/>
                <a:cs typeface="Times New Roman" panose="02020603050405020304" pitchFamily="18" charset="0"/>
              </a:rPr>
              <a:t> CLK] ; #Post layout</a:t>
            </a:r>
          </a:p>
        </p:txBody>
      </p:sp>
    </p:spTree>
    <p:extLst>
      <p:ext uri="{BB962C8B-B14F-4D97-AF65-F5344CB8AC3E}">
        <p14:creationId xmlns:p14="http://schemas.microsoft.com/office/powerpoint/2010/main" val="308034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413E38-DDA5-48AE-89F5-69A7EFEA955D}"/>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Modeling Transition Time</a:t>
            </a:r>
          </a:p>
        </p:txBody>
      </p:sp>
      <p:sp>
        <p:nvSpPr>
          <p:cNvPr id="4" name="TextBox 3">
            <a:extLst>
              <a:ext uri="{FF2B5EF4-FFF2-40B4-BE49-F238E27FC236}">
                <a16:creationId xmlns:a16="http://schemas.microsoft.com/office/drawing/2014/main" id="{46C63E01-D441-4594-B480-6E36C062AE5E}"/>
              </a:ext>
            </a:extLst>
          </p:cNvPr>
          <p:cNvSpPr txBox="1"/>
          <p:nvPr/>
        </p:nvSpPr>
        <p:spPr>
          <a:xfrm>
            <a:off x="604953" y="3520895"/>
            <a:ext cx="8828977" cy="769441"/>
          </a:xfrm>
          <a:prstGeom prst="rect">
            <a:avLst/>
          </a:prstGeom>
          <a:noFill/>
        </p:spPr>
        <p:txBody>
          <a:bodyPr wrap="square">
            <a:spAutoFit/>
          </a:bodyPr>
          <a:lstStyle/>
          <a:p>
            <a:r>
              <a:rPr lang="en-US" sz="2200" b="1" dirty="0">
                <a:latin typeface="Times New Roman" panose="02020603050405020304" pitchFamily="18" charset="0"/>
                <a:ea typeface="Tahoma" panose="020B0604030504040204" pitchFamily="34" charset="0"/>
                <a:cs typeface="Times New Roman" panose="02020603050405020304" pitchFamily="18" charset="0"/>
              </a:rPr>
              <a:t>Transition models the rise and fall times of clock waveform at the register clock pins: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BBE9A1-1241-44B8-BCB8-84ADC4EF2FCB}"/>
                  </a:ext>
                </a:extLst>
              </p:cNvPr>
              <p:cNvSpPr txBox="1"/>
              <p:nvPr/>
            </p:nvSpPr>
            <p:spPr>
              <a:xfrm>
                <a:off x="2970871" y="4493271"/>
                <a:ext cx="5225276" cy="400110"/>
              </a:xfrm>
              <a:prstGeom prst="rect">
                <a:avLst/>
              </a:prstGeom>
              <a:solidFill>
                <a:schemeClr val="accent4">
                  <a:lumMod val="40000"/>
                  <a:lumOff val="6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set_clock_transition -max </a:t>
                </a:r>
                <a14:m>
                  <m:oMath xmlns:m="http://schemas.openxmlformats.org/officeDocument/2006/math">
                    <m:sSub>
                      <m:sSubPr>
                        <m:ctrlPr>
                          <a:rPr lang="en-US" sz="2000" i="1" dirty="0" smtClean="0">
                            <a:latin typeface="Cambria Math" panose="02040503050406030204" pitchFamily="18" charset="0"/>
                            <a:cs typeface="Times New Roman" panose="02020603050405020304" pitchFamily="18" charset="0"/>
                          </a:rPr>
                        </m:ctrlPr>
                      </m:sSubPr>
                      <m:e>
                        <m:r>
                          <a:rPr lang="en-US" sz="2000" b="0" i="1" dirty="0" smtClean="0">
                            <a:latin typeface="Cambria Math" panose="02040503050406030204" pitchFamily="18" charset="0"/>
                            <a:cs typeface="Times New Roman" panose="02020603050405020304" pitchFamily="18" charset="0"/>
                          </a:rPr>
                          <m:t>𝑇</m:t>
                        </m:r>
                      </m:e>
                      <m:sub>
                        <m:r>
                          <a:rPr lang="en-US" sz="2000" b="0" i="1" dirty="0" smtClean="0">
                            <a:latin typeface="Cambria Math" panose="02040503050406030204" pitchFamily="18" charset="0"/>
                            <a:cs typeface="Times New Roman" panose="02020603050405020304" pitchFamily="18" charset="0"/>
                          </a:rPr>
                          <m:t>𝑟</m:t>
                        </m:r>
                      </m:sub>
                    </m:sSub>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get_clocks</a:t>
                </a:r>
                <a:r>
                  <a:rPr lang="en-US" sz="2000" dirty="0">
                    <a:latin typeface="Times New Roman" panose="02020603050405020304" pitchFamily="18" charset="0"/>
                    <a:cs typeface="Times New Roman" panose="02020603050405020304" pitchFamily="18" charset="0"/>
                  </a:rPr>
                  <a:t> CLK]</a:t>
                </a:r>
              </a:p>
            </p:txBody>
          </p:sp>
        </mc:Choice>
        <mc:Fallback xmlns="">
          <p:sp>
            <p:nvSpPr>
              <p:cNvPr id="6" name="TextBox 5">
                <a:extLst>
                  <a:ext uri="{FF2B5EF4-FFF2-40B4-BE49-F238E27FC236}">
                    <a16:creationId xmlns:a16="http://schemas.microsoft.com/office/drawing/2014/main" id="{3ABBE9A1-1241-44B8-BCB8-84ADC4EF2FCB}"/>
                  </a:ext>
                </a:extLst>
              </p:cNvPr>
              <p:cNvSpPr txBox="1">
                <a:spLocks noRot="1" noChangeAspect="1" noMove="1" noResize="1" noEditPoints="1" noAdjustHandles="1" noChangeArrowheads="1" noChangeShapeType="1" noTextEdit="1"/>
              </p:cNvSpPr>
              <p:nvPr/>
            </p:nvSpPr>
            <p:spPr>
              <a:xfrm>
                <a:off x="2970871" y="4493271"/>
                <a:ext cx="5225276" cy="400110"/>
              </a:xfrm>
              <a:prstGeom prst="rect">
                <a:avLst/>
              </a:prstGeom>
              <a:blipFill>
                <a:blip r:embed="rId2"/>
                <a:stretch>
                  <a:fillRect l="-1166" t="-7576" b="-2575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0586689-6154-4748-A053-CE5C2C8143C4}"/>
              </a:ext>
            </a:extLst>
          </p:cNvPr>
          <p:cNvPicPr>
            <a:picLocks noChangeAspect="1"/>
          </p:cNvPicPr>
          <p:nvPr/>
        </p:nvPicPr>
        <p:blipFill>
          <a:blip r:embed="rId3"/>
          <a:stretch>
            <a:fillRect/>
          </a:stretch>
        </p:blipFill>
        <p:spPr>
          <a:xfrm>
            <a:off x="3359421" y="1164546"/>
            <a:ext cx="4448175" cy="2219325"/>
          </a:xfrm>
          <a:prstGeom prst="rect">
            <a:avLst/>
          </a:prstGeom>
        </p:spPr>
      </p:pic>
    </p:spTree>
    <p:extLst>
      <p:ext uri="{BB962C8B-B14F-4D97-AF65-F5344CB8AC3E}">
        <p14:creationId xmlns:p14="http://schemas.microsoft.com/office/powerpoint/2010/main" val="78240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4883C8-9653-4A9B-9059-44D8AA48AC39}"/>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Pre/Post layout Clock</a:t>
            </a:r>
          </a:p>
        </p:txBody>
      </p:sp>
      <p:pic>
        <p:nvPicPr>
          <p:cNvPr id="4" name="Picture 3">
            <a:extLst>
              <a:ext uri="{FF2B5EF4-FFF2-40B4-BE49-F238E27FC236}">
                <a16:creationId xmlns:a16="http://schemas.microsoft.com/office/drawing/2014/main" id="{4C58B9DA-9FE1-46D5-9B71-43CFC267C7D2}"/>
              </a:ext>
            </a:extLst>
          </p:cNvPr>
          <p:cNvPicPr>
            <a:picLocks noChangeAspect="1"/>
          </p:cNvPicPr>
          <p:nvPr/>
        </p:nvPicPr>
        <p:blipFill>
          <a:blip r:embed="rId3"/>
          <a:stretch>
            <a:fillRect/>
          </a:stretch>
        </p:blipFill>
        <p:spPr>
          <a:xfrm>
            <a:off x="2299590" y="1139515"/>
            <a:ext cx="5735457" cy="3169838"/>
          </a:xfrm>
          <a:prstGeom prst="rect">
            <a:avLst/>
          </a:prstGeom>
        </p:spPr>
      </p:pic>
      <p:sp>
        <p:nvSpPr>
          <p:cNvPr id="8" name="TextBox 7">
            <a:extLst>
              <a:ext uri="{FF2B5EF4-FFF2-40B4-BE49-F238E27FC236}">
                <a16:creationId xmlns:a16="http://schemas.microsoft.com/office/drawing/2014/main" id="{6AF23AFA-BB14-4DDB-A2EC-21C2C327697A}"/>
              </a:ext>
            </a:extLst>
          </p:cNvPr>
          <p:cNvSpPr txBox="1"/>
          <p:nvPr/>
        </p:nvSpPr>
        <p:spPr>
          <a:xfrm>
            <a:off x="678893" y="4831414"/>
            <a:ext cx="5298235" cy="1477328"/>
          </a:xfrm>
          <a:prstGeom prst="rect">
            <a:avLst/>
          </a:prstGeom>
          <a:solidFill>
            <a:schemeClr val="accent1">
              <a:lumMod val="20000"/>
              <a:lumOff val="80000"/>
            </a:schemeClr>
          </a:solidFill>
        </p:spPr>
        <p:txBody>
          <a:bodyPr wrap="square">
            <a:spAutoFit/>
          </a:bodyPr>
          <a:lstStyle/>
          <a:p>
            <a:r>
              <a:rPr lang="en-US" dirty="0" err="1">
                <a:latin typeface="Times New Roman" panose="02020603050405020304" pitchFamily="18" charset="0"/>
                <a:cs typeface="Times New Roman" panose="02020603050405020304" pitchFamily="18" charset="0"/>
              </a:rPr>
              <a:t>create_clock</a:t>
            </a:r>
            <a:r>
              <a:rPr lang="en-US" dirty="0">
                <a:latin typeface="Times New Roman" panose="02020603050405020304" pitchFamily="18" charset="0"/>
                <a:cs typeface="Times New Roman" panose="02020603050405020304" pitchFamily="18" charset="0"/>
              </a:rPr>
              <a:t> -period 5 [</a:t>
            </a:r>
            <a:r>
              <a:rPr lang="en-US" dirty="0" err="1">
                <a:latin typeface="Times New Roman" panose="02020603050405020304" pitchFamily="18" charset="0"/>
                <a:cs typeface="Times New Roman" panose="02020603050405020304" pitchFamily="18" charset="0"/>
              </a:rPr>
              <a:t>get_ports</a:t>
            </a:r>
            <a:r>
              <a:rPr lang="en-US" dirty="0">
                <a:latin typeface="Times New Roman" panose="02020603050405020304" pitchFamily="18" charset="0"/>
                <a:cs typeface="Times New Roman" panose="02020603050405020304" pitchFamily="18" charset="0"/>
              </a:rPr>
              <a:t> CLK]</a:t>
            </a:r>
          </a:p>
          <a:p>
            <a:r>
              <a:rPr lang="en-US" dirty="0" err="1">
                <a:latin typeface="Times New Roman" panose="02020603050405020304" pitchFamily="18" charset="0"/>
                <a:cs typeface="Times New Roman" panose="02020603050405020304" pitchFamily="18" charset="0"/>
              </a:rPr>
              <a:t>set_clock_latency</a:t>
            </a:r>
            <a:r>
              <a:rPr lang="en-US" dirty="0">
                <a:latin typeface="Times New Roman" panose="02020603050405020304" pitchFamily="18" charset="0"/>
                <a:cs typeface="Times New Roman" panose="02020603050405020304" pitchFamily="18" charset="0"/>
              </a:rPr>
              <a:t> -source -max 4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a:t>
            </a:r>
          </a:p>
          <a:p>
            <a:r>
              <a:rPr lang="en-US" dirty="0" err="1">
                <a:latin typeface="Times New Roman" panose="02020603050405020304" pitchFamily="18" charset="0"/>
                <a:cs typeface="Times New Roman" panose="02020603050405020304" pitchFamily="18" charset="0"/>
              </a:rPr>
              <a:t>set_clock_latency</a:t>
            </a:r>
            <a:r>
              <a:rPr lang="en-US" dirty="0">
                <a:latin typeface="Times New Roman" panose="02020603050405020304" pitchFamily="18" charset="0"/>
                <a:cs typeface="Times New Roman" panose="02020603050405020304" pitchFamily="18" charset="0"/>
              </a:rPr>
              <a:t> -max 2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 </a:t>
            </a:r>
          </a:p>
          <a:p>
            <a:r>
              <a:rPr lang="en-US" dirty="0" err="1">
                <a:latin typeface="Times New Roman" panose="02020603050405020304" pitchFamily="18" charset="0"/>
                <a:cs typeface="Times New Roman" panose="02020603050405020304" pitchFamily="18" charset="0"/>
              </a:rPr>
              <a:t>set_clock_uncertainty</a:t>
            </a:r>
            <a:r>
              <a:rPr lang="en-US" dirty="0">
                <a:latin typeface="Times New Roman" panose="02020603050405020304" pitchFamily="18" charset="0"/>
                <a:cs typeface="Times New Roman" panose="02020603050405020304" pitchFamily="18" charset="0"/>
              </a:rPr>
              <a:t> -setup 0.5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a:t>
            </a:r>
          </a:p>
          <a:p>
            <a:r>
              <a:rPr lang="en-US" dirty="0" err="1">
                <a:latin typeface="Times New Roman" panose="02020603050405020304" pitchFamily="18" charset="0"/>
                <a:cs typeface="Times New Roman" panose="02020603050405020304" pitchFamily="18" charset="0"/>
              </a:rPr>
              <a:t>set_clock_transition</a:t>
            </a:r>
            <a:r>
              <a:rPr lang="en-US" dirty="0">
                <a:latin typeface="Times New Roman" panose="02020603050405020304" pitchFamily="18" charset="0"/>
                <a:cs typeface="Times New Roman" panose="02020603050405020304" pitchFamily="18" charset="0"/>
              </a:rPr>
              <a:t> -max 0.08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a:t>
            </a:r>
          </a:p>
        </p:txBody>
      </p:sp>
      <p:sp>
        <p:nvSpPr>
          <p:cNvPr id="9" name="TextBox 8">
            <a:extLst>
              <a:ext uri="{FF2B5EF4-FFF2-40B4-BE49-F238E27FC236}">
                <a16:creationId xmlns:a16="http://schemas.microsoft.com/office/drawing/2014/main" id="{10F02B16-DE68-49E0-88DF-0E8F7A8A3D62}"/>
              </a:ext>
            </a:extLst>
          </p:cNvPr>
          <p:cNvSpPr txBox="1"/>
          <p:nvPr/>
        </p:nvSpPr>
        <p:spPr>
          <a:xfrm>
            <a:off x="6399989" y="4831414"/>
            <a:ext cx="5298235" cy="1477328"/>
          </a:xfrm>
          <a:prstGeom prst="rect">
            <a:avLst/>
          </a:prstGeom>
          <a:solidFill>
            <a:schemeClr val="accent2">
              <a:lumMod val="40000"/>
              <a:lumOff val="60000"/>
            </a:schemeClr>
          </a:solidFill>
        </p:spPr>
        <p:txBody>
          <a:bodyPr wrap="square">
            <a:spAutoFit/>
          </a:bodyPr>
          <a:lstStyle/>
          <a:p>
            <a:r>
              <a:rPr lang="en-US" dirty="0" err="1">
                <a:latin typeface="Times New Roman" panose="02020603050405020304" pitchFamily="18" charset="0"/>
                <a:cs typeface="Times New Roman" panose="02020603050405020304" pitchFamily="18" charset="0"/>
              </a:rPr>
              <a:t>create_clock</a:t>
            </a:r>
            <a:r>
              <a:rPr lang="en-US" dirty="0">
                <a:latin typeface="Times New Roman" panose="02020603050405020304" pitchFamily="18" charset="0"/>
                <a:cs typeface="Times New Roman" panose="02020603050405020304" pitchFamily="18" charset="0"/>
              </a:rPr>
              <a:t> -period 5 [</a:t>
            </a:r>
            <a:r>
              <a:rPr lang="en-US" dirty="0" err="1">
                <a:latin typeface="Times New Roman" panose="02020603050405020304" pitchFamily="18" charset="0"/>
                <a:cs typeface="Times New Roman" panose="02020603050405020304" pitchFamily="18" charset="0"/>
              </a:rPr>
              <a:t>get_ports</a:t>
            </a:r>
            <a:r>
              <a:rPr lang="en-US" dirty="0">
                <a:latin typeface="Times New Roman" panose="02020603050405020304" pitchFamily="18" charset="0"/>
                <a:cs typeface="Times New Roman" panose="02020603050405020304" pitchFamily="18" charset="0"/>
              </a:rPr>
              <a:t> CLK]</a:t>
            </a:r>
          </a:p>
          <a:p>
            <a:r>
              <a:rPr lang="en-US" dirty="0" err="1">
                <a:latin typeface="Times New Roman" panose="02020603050405020304" pitchFamily="18" charset="0"/>
                <a:cs typeface="Times New Roman" panose="02020603050405020304" pitchFamily="18" charset="0"/>
              </a:rPr>
              <a:t>set_clock_latency</a:t>
            </a:r>
            <a:r>
              <a:rPr lang="en-US" dirty="0">
                <a:latin typeface="Times New Roman" panose="02020603050405020304" pitchFamily="18" charset="0"/>
                <a:cs typeface="Times New Roman" panose="02020603050405020304" pitchFamily="18" charset="0"/>
              </a:rPr>
              <a:t> -source -max 4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a:t>
            </a:r>
          </a:p>
          <a:p>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set_clock_uncertainty</a:t>
            </a:r>
            <a:r>
              <a:rPr lang="en-US" dirty="0">
                <a:latin typeface="Times New Roman" panose="02020603050405020304" pitchFamily="18" charset="0"/>
                <a:cs typeface="Times New Roman" panose="02020603050405020304" pitchFamily="18" charset="0"/>
              </a:rPr>
              <a:t> -setup 0.2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a:t>
            </a:r>
          </a:p>
          <a:p>
            <a:r>
              <a:rPr lang="en-US" dirty="0" err="1">
                <a:latin typeface="Times New Roman" panose="02020603050405020304" pitchFamily="18" charset="0"/>
                <a:cs typeface="Times New Roman" panose="02020603050405020304" pitchFamily="18" charset="0"/>
              </a:rPr>
              <a:t>set_propagated_clock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get_ports</a:t>
            </a:r>
            <a:r>
              <a:rPr lang="en-US" dirty="0">
                <a:latin typeface="Times New Roman" panose="02020603050405020304" pitchFamily="18" charset="0"/>
                <a:cs typeface="Times New Roman" panose="02020603050405020304" pitchFamily="18" charset="0"/>
              </a:rPr>
              <a:t> CLK]</a:t>
            </a:r>
          </a:p>
        </p:txBody>
      </p:sp>
      <p:sp>
        <p:nvSpPr>
          <p:cNvPr id="11" name="TextBox 10">
            <a:extLst>
              <a:ext uri="{FF2B5EF4-FFF2-40B4-BE49-F238E27FC236}">
                <a16:creationId xmlns:a16="http://schemas.microsoft.com/office/drawing/2014/main" id="{41434991-C1EB-452E-B006-543262A33E71}"/>
              </a:ext>
            </a:extLst>
          </p:cNvPr>
          <p:cNvSpPr txBox="1"/>
          <p:nvPr/>
        </p:nvSpPr>
        <p:spPr>
          <a:xfrm>
            <a:off x="678893" y="4421345"/>
            <a:ext cx="4075987"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synthesis (Pre-CTS) Clock Constraints</a:t>
            </a:r>
          </a:p>
        </p:txBody>
      </p:sp>
      <p:sp>
        <p:nvSpPr>
          <p:cNvPr id="13" name="TextBox 12">
            <a:extLst>
              <a:ext uri="{FF2B5EF4-FFF2-40B4-BE49-F238E27FC236}">
                <a16:creationId xmlns:a16="http://schemas.microsoft.com/office/drawing/2014/main" id="{D4C8715F-F843-44CB-BF9D-489ACEA91FA9}"/>
              </a:ext>
            </a:extLst>
          </p:cNvPr>
          <p:cNvSpPr txBox="1"/>
          <p:nvPr/>
        </p:nvSpPr>
        <p:spPr>
          <a:xfrm>
            <a:off x="6476238" y="4385717"/>
            <a:ext cx="4002786"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Post-CTS Clock Constraints</a:t>
            </a:r>
          </a:p>
        </p:txBody>
      </p:sp>
    </p:spTree>
    <p:extLst>
      <p:ext uri="{BB962C8B-B14F-4D97-AF65-F5344CB8AC3E}">
        <p14:creationId xmlns:p14="http://schemas.microsoft.com/office/powerpoint/2010/main" val="3552849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511C29-9AF2-4F44-A977-9C3B425F82C4}"/>
              </a:ext>
            </a:extLst>
          </p:cNvPr>
          <p:cNvSpPr>
            <a:spLocks noGrp="1"/>
          </p:cNvSpPr>
          <p:nvPr>
            <p:ph type="title"/>
          </p:nvPr>
        </p:nvSpPr>
        <p:spPr>
          <a:xfrm>
            <a:off x="247000" y="222761"/>
            <a:ext cx="11697999" cy="804762"/>
          </a:xfrm>
          <a:solidFill>
            <a:schemeClr val="accent1"/>
          </a:solidFill>
          <a:ln>
            <a:solidFill>
              <a:schemeClr val="accent1"/>
            </a:solidFill>
          </a:ln>
        </p:spPr>
        <p:txBody>
          <a:bodyPr/>
          <a:lstStyle/>
          <a:p>
            <a:r>
              <a:rPr lang="en-US" b="1" dirty="0">
                <a:latin typeface="Times New Roman" panose="02020603050405020304" pitchFamily="18" charset="0"/>
                <a:cs typeface="Times New Roman" panose="02020603050405020304" pitchFamily="18" charset="0"/>
              </a:rPr>
              <a:t>Constraining Input Path</a:t>
            </a:r>
          </a:p>
        </p:txBody>
      </p:sp>
      <p:pic>
        <p:nvPicPr>
          <p:cNvPr id="4" name="Picture 3">
            <a:extLst>
              <a:ext uri="{FF2B5EF4-FFF2-40B4-BE49-F238E27FC236}">
                <a16:creationId xmlns:a16="http://schemas.microsoft.com/office/drawing/2014/main" id="{F58CF8BE-65AF-442F-B2F9-FA2F649C6635}"/>
              </a:ext>
            </a:extLst>
          </p:cNvPr>
          <p:cNvPicPr>
            <a:picLocks noChangeAspect="1"/>
          </p:cNvPicPr>
          <p:nvPr/>
        </p:nvPicPr>
        <p:blipFill>
          <a:blip r:embed="rId3"/>
          <a:stretch>
            <a:fillRect/>
          </a:stretch>
        </p:blipFill>
        <p:spPr>
          <a:xfrm>
            <a:off x="2502910" y="1323975"/>
            <a:ext cx="6410325" cy="2105025"/>
          </a:xfrm>
          <a:prstGeom prst="rect">
            <a:avLst/>
          </a:prstGeom>
        </p:spPr>
      </p:pic>
      <p:pic>
        <p:nvPicPr>
          <p:cNvPr id="6" name="Picture 5">
            <a:extLst>
              <a:ext uri="{FF2B5EF4-FFF2-40B4-BE49-F238E27FC236}">
                <a16:creationId xmlns:a16="http://schemas.microsoft.com/office/drawing/2014/main" id="{53C52A81-553D-4FD4-BBBD-90BF6A76668C}"/>
              </a:ext>
            </a:extLst>
          </p:cNvPr>
          <p:cNvPicPr>
            <a:picLocks noChangeAspect="1"/>
          </p:cNvPicPr>
          <p:nvPr/>
        </p:nvPicPr>
        <p:blipFill>
          <a:blip r:embed="rId4"/>
          <a:stretch>
            <a:fillRect/>
          </a:stretch>
        </p:blipFill>
        <p:spPr>
          <a:xfrm>
            <a:off x="1652586" y="3725452"/>
            <a:ext cx="8886825" cy="1447800"/>
          </a:xfrm>
          <a:prstGeom prst="rect">
            <a:avLst/>
          </a:prstGeom>
        </p:spPr>
      </p:pic>
    </p:spTree>
    <p:extLst>
      <p:ext uri="{BB962C8B-B14F-4D97-AF65-F5344CB8AC3E}">
        <p14:creationId xmlns:p14="http://schemas.microsoft.com/office/powerpoint/2010/main" val="3523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987DB9-574A-4115-AEBF-17B27432B1D0}"/>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Constraining Input Paths: Example </a:t>
            </a:r>
          </a:p>
        </p:txBody>
      </p:sp>
      <p:sp>
        <p:nvSpPr>
          <p:cNvPr id="4" name="TextBox 3">
            <a:extLst>
              <a:ext uri="{FF2B5EF4-FFF2-40B4-BE49-F238E27FC236}">
                <a16:creationId xmlns:a16="http://schemas.microsoft.com/office/drawing/2014/main" id="{8FC9D33E-6508-47D2-9D9A-15A0D8023AA1}"/>
              </a:ext>
            </a:extLst>
          </p:cNvPr>
          <p:cNvSpPr txBox="1"/>
          <p:nvPr/>
        </p:nvSpPr>
        <p:spPr>
          <a:xfrm>
            <a:off x="429490" y="1235702"/>
            <a:ext cx="9157855" cy="800219"/>
          </a:xfrm>
          <a:prstGeom prst="rect">
            <a:avLst/>
          </a:prstGeom>
          <a:noFill/>
        </p:spPr>
        <p:txBody>
          <a:bodyPr wrap="square">
            <a:spAutoFit/>
          </a:bodyPr>
          <a:lstStyle/>
          <a:p>
            <a:r>
              <a:rPr lang="en-US" sz="2400" b="1" u="sng" dirty="0">
                <a:latin typeface="Times New Roman" panose="02020603050405020304" pitchFamily="18" charset="0"/>
                <a:cs typeface="Times New Roman" panose="02020603050405020304" pitchFamily="18" charset="0"/>
              </a:rPr>
              <a:t>Spec:</a:t>
            </a:r>
          </a:p>
          <a:p>
            <a:r>
              <a:rPr lang="en-US" sz="2200" b="1" dirty="0">
                <a:latin typeface="Times New Roman" panose="02020603050405020304" pitchFamily="18" charset="0"/>
                <a:cs typeface="Times New Roman" panose="02020603050405020304" pitchFamily="18" charset="0"/>
              </a:rPr>
              <a:t>Latest Data Arrival Time at Port A, after Jana's launching clock edge = 0.6 </a:t>
            </a:r>
          </a:p>
        </p:txBody>
      </p:sp>
      <p:sp>
        <p:nvSpPr>
          <p:cNvPr id="6" name="TextBox 5">
            <a:extLst>
              <a:ext uri="{FF2B5EF4-FFF2-40B4-BE49-F238E27FC236}">
                <a16:creationId xmlns:a16="http://schemas.microsoft.com/office/drawing/2014/main" id="{5016F752-6717-48F0-9D78-6344CB5C6B0D}"/>
              </a:ext>
            </a:extLst>
          </p:cNvPr>
          <p:cNvSpPr txBox="1"/>
          <p:nvPr/>
        </p:nvSpPr>
        <p:spPr>
          <a:xfrm>
            <a:off x="1960416" y="2385444"/>
            <a:ext cx="6324601" cy="1107996"/>
          </a:xfrm>
          <a:prstGeom prst="rect">
            <a:avLst/>
          </a:prstGeom>
          <a:solidFill>
            <a:schemeClr val="accent2">
              <a:lumMod val="20000"/>
              <a:lumOff val="80000"/>
            </a:schemeClr>
          </a:solidFill>
        </p:spPr>
        <p:txBody>
          <a:bodyPr wrap="square">
            <a:spAutoFit/>
          </a:bodyPr>
          <a:lstStyle/>
          <a:p>
            <a:r>
              <a:rPr lang="en-US" sz="2200" dirty="0" err="1">
                <a:solidFill>
                  <a:schemeClr val="bg1">
                    <a:lumMod val="65000"/>
                  </a:schemeClr>
                </a:solidFill>
                <a:latin typeface="Times New Roman" panose="02020603050405020304" pitchFamily="18" charset="0"/>
                <a:cs typeface="Times New Roman" panose="02020603050405020304" pitchFamily="18" charset="0"/>
              </a:rPr>
              <a:t>create_clock</a:t>
            </a:r>
            <a:r>
              <a:rPr lang="en-US" sz="2200" dirty="0">
                <a:solidFill>
                  <a:schemeClr val="bg1">
                    <a:lumMod val="65000"/>
                  </a:schemeClr>
                </a:solidFill>
                <a:latin typeface="Times New Roman" panose="02020603050405020304" pitchFamily="18" charset="0"/>
                <a:cs typeface="Times New Roman" panose="02020603050405020304" pitchFamily="18" charset="0"/>
              </a:rPr>
              <a:t> -period 2 [</a:t>
            </a:r>
            <a:r>
              <a:rPr lang="en-US" sz="2200" dirty="0" err="1">
                <a:solidFill>
                  <a:schemeClr val="bg1">
                    <a:lumMod val="65000"/>
                  </a:schemeClr>
                </a:solidFill>
                <a:latin typeface="Times New Roman" panose="02020603050405020304" pitchFamily="18" charset="0"/>
                <a:cs typeface="Times New Roman" panose="02020603050405020304" pitchFamily="18" charset="0"/>
              </a:rPr>
              <a:t>get_ports</a:t>
            </a:r>
            <a:r>
              <a:rPr lang="en-US" sz="2200" dirty="0">
                <a:solidFill>
                  <a:schemeClr val="bg1">
                    <a:lumMod val="65000"/>
                  </a:schemeClr>
                </a:solidFill>
                <a:latin typeface="Times New Roman" panose="02020603050405020304" pitchFamily="18" charset="0"/>
                <a:cs typeface="Times New Roman" panose="02020603050405020304" pitchFamily="18" charset="0"/>
              </a:rPr>
              <a:t> </a:t>
            </a:r>
            <a:r>
              <a:rPr lang="en-US" sz="2200" dirty="0" err="1">
                <a:solidFill>
                  <a:schemeClr val="bg1">
                    <a:lumMod val="65000"/>
                  </a:schemeClr>
                </a:solidFill>
                <a:latin typeface="Times New Roman" panose="02020603050405020304" pitchFamily="18" charset="0"/>
                <a:cs typeface="Times New Roman" panose="02020603050405020304" pitchFamily="18" charset="0"/>
              </a:rPr>
              <a:t>Clk</a:t>
            </a:r>
            <a:r>
              <a:rPr lang="en-US" sz="2200" dirty="0">
                <a:solidFill>
                  <a:schemeClr val="bg1">
                    <a:lumMod val="65000"/>
                  </a:schemeClr>
                </a:solidFill>
                <a:latin typeface="Times New Roman" panose="02020603050405020304" pitchFamily="18" charset="0"/>
                <a:cs typeface="Times New Roman" panose="02020603050405020304" pitchFamily="18" charset="0"/>
              </a:rPr>
              <a:t>]</a:t>
            </a:r>
          </a:p>
          <a:p>
            <a:r>
              <a:rPr lang="en-US" sz="2200" dirty="0" err="1">
                <a:solidFill>
                  <a:schemeClr val="bg1">
                    <a:lumMod val="65000"/>
                  </a:schemeClr>
                </a:solidFill>
                <a:latin typeface="Times New Roman" panose="02020603050405020304" pitchFamily="18" charset="0"/>
                <a:cs typeface="Times New Roman" panose="02020603050405020304" pitchFamily="18" charset="0"/>
              </a:rPr>
              <a:t>set_clock_uncertainty</a:t>
            </a:r>
            <a:r>
              <a:rPr lang="en-US" sz="2200" dirty="0">
                <a:solidFill>
                  <a:schemeClr val="bg1">
                    <a:lumMod val="65000"/>
                  </a:schemeClr>
                </a:solidFill>
                <a:latin typeface="Times New Roman" panose="02020603050405020304" pitchFamily="18" charset="0"/>
                <a:cs typeface="Times New Roman" panose="02020603050405020304" pitchFamily="18" charset="0"/>
              </a:rPr>
              <a:t> -setup 0.3 [</a:t>
            </a:r>
            <a:r>
              <a:rPr lang="en-US" sz="2200" dirty="0" err="1">
                <a:solidFill>
                  <a:schemeClr val="bg1">
                    <a:lumMod val="65000"/>
                  </a:schemeClr>
                </a:solidFill>
                <a:latin typeface="Times New Roman" panose="02020603050405020304" pitchFamily="18" charset="0"/>
                <a:cs typeface="Times New Roman" panose="02020603050405020304" pitchFamily="18" charset="0"/>
              </a:rPr>
              <a:t>get_clocks</a:t>
            </a:r>
            <a:r>
              <a:rPr lang="en-US" sz="2200" dirty="0">
                <a:solidFill>
                  <a:schemeClr val="bg1">
                    <a:lumMod val="65000"/>
                  </a:schemeClr>
                </a:solidFill>
                <a:latin typeface="Times New Roman" panose="02020603050405020304" pitchFamily="18" charset="0"/>
                <a:cs typeface="Times New Roman" panose="02020603050405020304" pitchFamily="18" charset="0"/>
              </a:rPr>
              <a:t> </a:t>
            </a:r>
            <a:r>
              <a:rPr lang="en-US" sz="2200" dirty="0" err="1">
                <a:solidFill>
                  <a:schemeClr val="bg1">
                    <a:lumMod val="65000"/>
                  </a:schemeClr>
                </a:solidFill>
                <a:latin typeface="Times New Roman" panose="02020603050405020304" pitchFamily="18" charset="0"/>
                <a:cs typeface="Times New Roman" panose="02020603050405020304" pitchFamily="18" charset="0"/>
              </a:rPr>
              <a:t>Clk</a:t>
            </a:r>
            <a:r>
              <a:rPr lang="en-US" sz="2200" dirty="0">
                <a:solidFill>
                  <a:schemeClr val="bg1">
                    <a:lumMod val="65000"/>
                  </a:schemeClr>
                </a:solidFill>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set_input_delay</a:t>
            </a:r>
            <a:r>
              <a:rPr lang="en-US" sz="2200" dirty="0">
                <a:latin typeface="Times New Roman" panose="02020603050405020304" pitchFamily="18" charset="0"/>
                <a:cs typeface="Times New Roman" panose="02020603050405020304" pitchFamily="18" charset="0"/>
              </a:rPr>
              <a:t> -max 0.6 -clock </a:t>
            </a:r>
            <a:r>
              <a:rPr lang="en-US" sz="2200" dirty="0" err="1">
                <a:latin typeface="Times New Roman" panose="02020603050405020304" pitchFamily="18" charset="0"/>
                <a:cs typeface="Times New Roman" panose="02020603050405020304" pitchFamily="18" charset="0"/>
              </a:rPr>
              <a:t>Clk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get_ports</a:t>
            </a:r>
            <a:r>
              <a:rPr lang="en-US" sz="2200" dirty="0">
                <a:latin typeface="Times New Roman" panose="02020603050405020304" pitchFamily="18" charset="0"/>
                <a:cs typeface="Times New Roman" panose="02020603050405020304" pitchFamily="18" charset="0"/>
              </a:rPr>
              <a:t> A]</a:t>
            </a:r>
          </a:p>
        </p:txBody>
      </p:sp>
      <p:pic>
        <p:nvPicPr>
          <p:cNvPr id="8" name="Picture 7">
            <a:extLst>
              <a:ext uri="{FF2B5EF4-FFF2-40B4-BE49-F238E27FC236}">
                <a16:creationId xmlns:a16="http://schemas.microsoft.com/office/drawing/2014/main" id="{3EEA7EF0-E59A-41BD-91E3-B88FAF71FD2E}"/>
              </a:ext>
            </a:extLst>
          </p:cNvPr>
          <p:cNvPicPr>
            <a:picLocks noChangeAspect="1"/>
          </p:cNvPicPr>
          <p:nvPr/>
        </p:nvPicPr>
        <p:blipFill>
          <a:blip r:embed="rId2"/>
          <a:stretch>
            <a:fillRect/>
          </a:stretch>
        </p:blipFill>
        <p:spPr>
          <a:xfrm>
            <a:off x="2696007" y="3595623"/>
            <a:ext cx="6467475" cy="2076450"/>
          </a:xfrm>
          <a:prstGeom prst="rect">
            <a:avLst/>
          </a:prstGeom>
        </p:spPr>
      </p:pic>
      <p:sp>
        <p:nvSpPr>
          <p:cNvPr id="9" name="TextBox 8">
            <a:extLst>
              <a:ext uri="{FF2B5EF4-FFF2-40B4-BE49-F238E27FC236}">
                <a16:creationId xmlns:a16="http://schemas.microsoft.com/office/drawing/2014/main" id="{5CFE88B4-32A8-45DD-B0AC-C155F04140DE}"/>
              </a:ext>
            </a:extLst>
          </p:cNvPr>
          <p:cNvSpPr txBox="1"/>
          <p:nvPr/>
        </p:nvSpPr>
        <p:spPr>
          <a:xfrm>
            <a:off x="6816437" y="2203930"/>
            <a:ext cx="2347045" cy="400110"/>
          </a:xfrm>
          <a:prstGeom prst="rect">
            <a:avLst/>
          </a:prstGeom>
          <a:solidFill>
            <a:schemeClr val="accent2"/>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MY_DESIGN .Cons</a:t>
            </a:r>
          </a:p>
        </p:txBody>
      </p:sp>
      <p:sp>
        <p:nvSpPr>
          <p:cNvPr id="10" name="TextBox 9">
            <a:extLst>
              <a:ext uri="{FF2B5EF4-FFF2-40B4-BE49-F238E27FC236}">
                <a16:creationId xmlns:a16="http://schemas.microsoft.com/office/drawing/2014/main" id="{FD22D7CA-098B-44C3-A707-1FD469F85458}"/>
              </a:ext>
            </a:extLst>
          </p:cNvPr>
          <p:cNvSpPr txBox="1"/>
          <p:nvPr/>
        </p:nvSpPr>
        <p:spPr>
          <a:xfrm>
            <a:off x="1629935" y="5622298"/>
            <a:ext cx="8932128" cy="707886"/>
          </a:xfrm>
          <a:prstGeom prst="rect">
            <a:avLst/>
          </a:prstGeom>
          <a:solidFill>
            <a:schemeClr val="accent4">
              <a:lumMod val="20000"/>
              <a:lumOff val="80000"/>
            </a:schemeClr>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What is the maximum delay requirement </a:t>
            </a:r>
            <a:r>
              <a:rPr lang="en-US" sz="2000" b="1" dirty="0" err="1">
                <a:latin typeface="Times New Roman" panose="02020603050405020304" pitchFamily="18" charset="0"/>
                <a:cs typeface="Times New Roman" panose="02020603050405020304" pitchFamily="18" charset="0"/>
              </a:rPr>
              <a:t>Tmax</a:t>
            </a:r>
            <a:r>
              <a:rPr lang="en-US" sz="2000" b="1" dirty="0">
                <a:latin typeface="Times New Roman" panose="02020603050405020304" pitchFamily="18" charset="0"/>
                <a:cs typeface="Times New Roman" panose="02020603050405020304" pitchFamily="18" charset="0"/>
              </a:rPr>
              <a:t> for the input path N in  MY_DESIGN?</a:t>
            </a:r>
          </a:p>
        </p:txBody>
      </p:sp>
      <p:sp>
        <p:nvSpPr>
          <p:cNvPr id="11" name="Rectangle 10">
            <a:extLst>
              <a:ext uri="{FF2B5EF4-FFF2-40B4-BE49-F238E27FC236}">
                <a16:creationId xmlns:a16="http://schemas.microsoft.com/office/drawing/2014/main" id="{78CD93B5-410B-4259-B4E2-5D199CEC2653}"/>
              </a:ext>
            </a:extLst>
          </p:cNvPr>
          <p:cNvSpPr/>
          <p:nvPr/>
        </p:nvSpPr>
        <p:spPr>
          <a:xfrm>
            <a:off x="3497765" y="6022527"/>
            <a:ext cx="2598234" cy="3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Answer</a:t>
            </a:r>
          </a:p>
        </p:txBody>
      </p:sp>
      <p:sp>
        <p:nvSpPr>
          <p:cNvPr id="12" name="Rectangle 11">
            <a:extLst>
              <a:ext uri="{FF2B5EF4-FFF2-40B4-BE49-F238E27FC236}">
                <a16:creationId xmlns:a16="http://schemas.microsoft.com/office/drawing/2014/main" id="{DB34F14A-A056-4EBE-9F50-9877B07F1B19}"/>
              </a:ext>
            </a:extLst>
          </p:cNvPr>
          <p:cNvSpPr/>
          <p:nvPr/>
        </p:nvSpPr>
        <p:spPr>
          <a:xfrm>
            <a:off x="3497765" y="5991851"/>
            <a:ext cx="5971269" cy="51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P – Setup -  UNC – </a:t>
            </a:r>
            <a:r>
              <a:rPr lang="en-US" sz="2000" dirty="0" err="1">
                <a:latin typeface="Times New Roman" panose="02020603050405020304" pitchFamily="18" charset="0"/>
                <a:cs typeface="Times New Roman" panose="02020603050405020304" pitchFamily="18" charset="0"/>
              </a:rPr>
              <a:t>IN_DEl</a:t>
            </a:r>
            <a:r>
              <a:rPr lang="en-US" sz="2000" dirty="0">
                <a:latin typeface="Times New Roman" panose="02020603050405020304" pitchFamily="18" charset="0"/>
                <a:cs typeface="Times New Roman" panose="02020603050405020304" pitchFamily="18" charset="0"/>
              </a:rPr>
              <a:t> = 2 – 0.2 – 0.6 – 0.3 =0.9</a:t>
            </a:r>
          </a:p>
        </p:txBody>
      </p:sp>
      <p:pic>
        <p:nvPicPr>
          <p:cNvPr id="13" name="Picture 12">
            <a:extLst>
              <a:ext uri="{FF2B5EF4-FFF2-40B4-BE49-F238E27FC236}">
                <a16:creationId xmlns:a16="http://schemas.microsoft.com/office/drawing/2014/main" id="{AE09223F-F319-4508-B8BD-349A2DBEDF35}"/>
              </a:ext>
            </a:extLst>
          </p:cNvPr>
          <p:cNvPicPr>
            <a:picLocks noChangeAspect="1"/>
          </p:cNvPicPr>
          <p:nvPr/>
        </p:nvPicPr>
        <p:blipFill>
          <a:blip r:embed="rId3"/>
          <a:stretch>
            <a:fillRect/>
          </a:stretch>
        </p:blipFill>
        <p:spPr>
          <a:xfrm>
            <a:off x="977109" y="5031209"/>
            <a:ext cx="790575" cy="819150"/>
          </a:xfrm>
          <a:prstGeom prst="rect">
            <a:avLst/>
          </a:prstGeom>
        </p:spPr>
      </p:pic>
    </p:spTree>
    <p:extLst>
      <p:ext uri="{BB962C8B-B14F-4D97-AF65-F5344CB8AC3E}">
        <p14:creationId xmlns:p14="http://schemas.microsoft.com/office/powerpoint/2010/main" val="12028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879E-B0AD-4809-8EB5-ED47B51D6B8E}"/>
              </a:ext>
            </a:extLst>
          </p:cNvPr>
          <p:cNvSpPr>
            <a:spLocks noGrp="1"/>
          </p:cNvSpPr>
          <p:nvPr>
            <p:ph type="title"/>
          </p:nvPr>
        </p:nvSpPr>
        <p:spPr>
          <a:xfrm>
            <a:off x="247000" y="222761"/>
            <a:ext cx="11697999" cy="804762"/>
          </a:xfrm>
          <a:solidFill>
            <a:schemeClr val="accent1"/>
          </a:solidFill>
          <a:ln>
            <a:solidFill>
              <a:schemeClr val="accent1"/>
            </a:solidFill>
          </a:ln>
        </p:spPr>
        <p:txBody>
          <a:bodyPr/>
          <a:lstStyle/>
          <a:p>
            <a:r>
              <a:rPr lang="en-US" b="1" dirty="0">
                <a:latin typeface="Times New Roman" panose="02020603050405020304" pitchFamily="18" charset="0"/>
                <a:cs typeface="Times New Roman" panose="02020603050405020304" pitchFamily="18" charset="0"/>
              </a:rPr>
              <a:t>Unit Objective</a:t>
            </a:r>
          </a:p>
        </p:txBody>
      </p:sp>
      <p:pic>
        <p:nvPicPr>
          <p:cNvPr id="4" name="Picture 3">
            <a:extLst>
              <a:ext uri="{FF2B5EF4-FFF2-40B4-BE49-F238E27FC236}">
                <a16:creationId xmlns:a16="http://schemas.microsoft.com/office/drawing/2014/main" id="{03454B2B-E857-4722-8BDA-8DAA9D49774D}"/>
              </a:ext>
            </a:extLst>
          </p:cNvPr>
          <p:cNvPicPr>
            <a:picLocks noChangeAspect="1"/>
          </p:cNvPicPr>
          <p:nvPr/>
        </p:nvPicPr>
        <p:blipFill>
          <a:blip r:embed="rId2"/>
          <a:stretch>
            <a:fillRect/>
          </a:stretch>
        </p:blipFill>
        <p:spPr>
          <a:xfrm>
            <a:off x="185737" y="1565456"/>
            <a:ext cx="1304925" cy="1390650"/>
          </a:xfrm>
          <a:prstGeom prst="rect">
            <a:avLst/>
          </a:prstGeom>
        </p:spPr>
      </p:pic>
      <p:sp>
        <p:nvSpPr>
          <p:cNvPr id="5" name="TextBox 4">
            <a:extLst>
              <a:ext uri="{FF2B5EF4-FFF2-40B4-BE49-F238E27FC236}">
                <a16:creationId xmlns:a16="http://schemas.microsoft.com/office/drawing/2014/main" id="{23EA48C5-F026-42AC-A9BC-4033A2725EC3}"/>
              </a:ext>
            </a:extLst>
          </p:cNvPr>
          <p:cNvSpPr txBox="1"/>
          <p:nvPr/>
        </p:nvSpPr>
        <p:spPr>
          <a:xfrm>
            <a:off x="1769918" y="2580714"/>
            <a:ext cx="8583945"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After Completing this Unit, we should be able to:</a:t>
            </a:r>
          </a:p>
          <a:p>
            <a:pPr marL="285750" indent="-285750">
              <a:buClr>
                <a:schemeClr val="accent1"/>
              </a:buCl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All the timing Parameters in Sequential Circuits and How to estimate Setup and Hold Constraints </a:t>
            </a:r>
          </a:p>
          <a:p>
            <a:pPr>
              <a:buClr>
                <a:schemeClr val="accent1"/>
              </a:buClr>
            </a:pPr>
            <a:endParaRPr lang="en-US"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61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59876-C514-4A67-B9B2-24E5C18DD421}"/>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Constraining Output Paths</a:t>
            </a:r>
          </a:p>
        </p:txBody>
      </p:sp>
      <p:pic>
        <p:nvPicPr>
          <p:cNvPr id="4" name="Picture 3">
            <a:extLst>
              <a:ext uri="{FF2B5EF4-FFF2-40B4-BE49-F238E27FC236}">
                <a16:creationId xmlns:a16="http://schemas.microsoft.com/office/drawing/2014/main" id="{45C14FC1-ADC0-440B-91AE-A4C01123CC9C}"/>
              </a:ext>
            </a:extLst>
          </p:cNvPr>
          <p:cNvPicPr>
            <a:picLocks noChangeAspect="1"/>
          </p:cNvPicPr>
          <p:nvPr/>
        </p:nvPicPr>
        <p:blipFill>
          <a:blip r:embed="rId3"/>
          <a:stretch>
            <a:fillRect/>
          </a:stretch>
        </p:blipFill>
        <p:spPr>
          <a:xfrm>
            <a:off x="1497156" y="1200150"/>
            <a:ext cx="7867650" cy="2228850"/>
          </a:xfrm>
          <a:prstGeom prst="rect">
            <a:avLst/>
          </a:prstGeom>
        </p:spPr>
      </p:pic>
      <p:pic>
        <p:nvPicPr>
          <p:cNvPr id="6" name="Picture 5">
            <a:extLst>
              <a:ext uri="{FF2B5EF4-FFF2-40B4-BE49-F238E27FC236}">
                <a16:creationId xmlns:a16="http://schemas.microsoft.com/office/drawing/2014/main" id="{0F5D369D-2091-4021-8E8A-FDF7A61DAECD}"/>
              </a:ext>
            </a:extLst>
          </p:cNvPr>
          <p:cNvPicPr>
            <a:picLocks noChangeAspect="1"/>
          </p:cNvPicPr>
          <p:nvPr/>
        </p:nvPicPr>
        <p:blipFill>
          <a:blip r:embed="rId4"/>
          <a:stretch>
            <a:fillRect/>
          </a:stretch>
        </p:blipFill>
        <p:spPr>
          <a:xfrm>
            <a:off x="1497156" y="3766271"/>
            <a:ext cx="9115425" cy="1514475"/>
          </a:xfrm>
          <a:prstGeom prst="rect">
            <a:avLst/>
          </a:prstGeom>
        </p:spPr>
      </p:pic>
    </p:spTree>
    <p:extLst>
      <p:ext uri="{BB962C8B-B14F-4D97-AF65-F5344CB8AC3E}">
        <p14:creationId xmlns:p14="http://schemas.microsoft.com/office/powerpoint/2010/main" val="229661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31C990-813D-4CB1-8D30-0D21A44D5778}"/>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Constraining Output Paths: Example</a:t>
            </a:r>
          </a:p>
        </p:txBody>
      </p:sp>
      <p:sp>
        <p:nvSpPr>
          <p:cNvPr id="4" name="TextBox 3">
            <a:extLst>
              <a:ext uri="{FF2B5EF4-FFF2-40B4-BE49-F238E27FC236}">
                <a16:creationId xmlns:a16="http://schemas.microsoft.com/office/drawing/2014/main" id="{E9BC5FAB-CD7B-47A7-B50B-DAE4806AB5F3}"/>
              </a:ext>
            </a:extLst>
          </p:cNvPr>
          <p:cNvSpPr txBox="1"/>
          <p:nvPr/>
        </p:nvSpPr>
        <p:spPr>
          <a:xfrm>
            <a:off x="429490" y="1235702"/>
            <a:ext cx="9157855" cy="800219"/>
          </a:xfrm>
          <a:prstGeom prst="rect">
            <a:avLst/>
          </a:prstGeom>
          <a:noFill/>
        </p:spPr>
        <p:txBody>
          <a:bodyPr wrap="square">
            <a:spAutoFit/>
          </a:bodyPr>
          <a:lstStyle/>
          <a:p>
            <a:r>
              <a:rPr lang="en-US" sz="2400" b="1" u="sng" dirty="0">
                <a:latin typeface="Times New Roman" panose="02020603050405020304" pitchFamily="18" charset="0"/>
                <a:cs typeface="Times New Roman" panose="02020603050405020304" pitchFamily="18" charset="0"/>
              </a:rPr>
              <a:t>Spec:</a:t>
            </a:r>
          </a:p>
          <a:p>
            <a:r>
              <a:rPr lang="en-US" sz="2200" b="1" dirty="0">
                <a:latin typeface="Times New Roman" panose="02020603050405020304" pitchFamily="18" charset="0"/>
                <a:cs typeface="Times New Roman" panose="02020603050405020304" pitchFamily="18" charset="0"/>
              </a:rPr>
              <a:t>Latest Data Arrival Time at Port B, before Joe’s capturing clock edge = 0.8 </a:t>
            </a:r>
          </a:p>
        </p:txBody>
      </p:sp>
      <p:sp>
        <p:nvSpPr>
          <p:cNvPr id="5" name="TextBox 4">
            <a:extLst>
              <a:ext uri="{FF2B5EF4-FFF2-40B4-BE49-F238E27FC236}">
                <a16:creationId xmlns:a16="http://schemas.microsoft.com/office/drawing/2014/main" id="{4604AA11-3F34-49FD-ABB9-76A8806FE2C6}"/>
              </a:ext>
            </a:extLst>
          </p:cNvPr>
          <p:cNvSpPr txBox="1"/>
          <p:nvPr/>
        </p:nvSpPr>
        <p:spPr>
          <a:xfrm>
            <a:off x="1901396" y="2303383"/>
            <a:ext cx="6324601" cy="1446550"/>
          </a:xfrm>
          <a:prstGeom prst="rect">
            <a:avLst/>
          </a:prstGeom>
          <a:solidFill>
            <a:schemeClr val="accent2">
              <a:lumMod val="20000"/>
              <a:lumOff val="80000"/>
            </a:schemeClr>
          </a:solidFill>
        </p:spPr>
        <p:txBody>
          <a:bodyPr wrap="square">
            <a:spAutoFit/>
          </a:bodyPr>
          <a:lstStyle/>
          <a:p>
            <a:r>
              <a:rPr lang="en-US" sz="2200" dirty="0" err="1">
                <a:solidFill>
                  <a:schemeClr val="bg1">
                    <a:lumMod val="65000"/>
                  </a:schemeClr>
                </a:solidFill>
                <a:latin typeface="Times New Roman" panose="02020603050405020304" pitchFamily="18" charset="0"/>
                <a:cs typeface="Times New Roman" panose="02020603050405020304" pitchFamily="18" charset="0"/>
              </a:rPr>
              <a:t>create_clock</a:t>
            </a:r>
            <a:r>
              <a:rPr lang="en-US" sz="2200" dirty="0">
                <a:solidFill>
                  <a:schemeClr val="bg1">
                    <a:lumMod val="65000"/>
                  </a:schemeClr>
                </a:solidFill>
                <a:latin typeface="Times New Roman" panose="02020603050405020304" pitchFamily="18" charset="0"/>
                <a:cs typeface="Times New Roman" panose="02020603050405020304" pitchFamily="18" charset="0"/>
              </a:rPr>
              <a:t> -period 2 [</a:t>
            </a:r>
            <a:r>
              <a:rPr lang="en-US" sz="2200" dirty="0" err="1">
                <a:solidFill>
                  <a:schemeClr val="bg1">
                    <a:lumMod val="65000"/>
                  </a:schemeClr>
                </a:solidFill>
                <a:latin typeface="Times New Roman" panose="02020603050405020304" pitchFamily="18" charset="0"/>
                <a:cs typeface="Times New Roman" panose="02020603050405020304" pitchFamily="18" charset="0"/>
              </a:rPr>
              <a:t>get_ports</a:t>
            </a:r>
            <a:r>
              <a:rPr lang="en-US" sz="2200" dirty="0">
                <a:solidFill>
                  <a:schemeClr val="bg1">
                    <a:lumMod val="65000"/>
                  </a:schemeClr>
                </a:solidFill>
                <a:latin typeface="Times New Roman" panose="02020603050405020304" pitchFamily="18" charset="0"/>
                <a:cs typeface="Times New Roman" panose="02020603050405020304" pitchFamily="18" charset="0"/>
              </a:rPr>
              <a:t> </a:t>
            </a:r>
            <a:r>
              <a:rPr lang="en-US" sz="2200" dirty="0" err="1">
                <a:solidFill>
                  <a:schemeClr val="bg1">
                    <a:lumMod val="65000"/>
                  </a:schemeClr>
                </a:solidFill>
                <a:latin typeface="Times New Roman" panose="02020603050405020304" pitchFamily="18" charset="0"/>
                <a:cs typeface="Times New Roman" panose="02020603050405020304" pitchFamily="18" charset="0"/>
              </a:rPr>
              <a:t>Clk</a:t>
            </a:r>
            <a:r>
              <a:rPr lang="en-US" sz="2200" dirty="0">
                <a:solidFill>
                  <a:schemeClr val="bg1">
                    <a:lumMod val="65000"/>
                  </a:schemeClr>
                </a:solidFill>
                <a:latin typeface="Times New Roman" panose="02020603050405020304" pitchFamily="18" charset="0"/>
                <a:cs typeface="Times New Roman" panose="02020603050405020304" pitchFamily="18" charset="0"/>
              </a:rPr>
              <a:t>]</a:t>
            </a:r>
          </a:p>
          <a:p>
            <a:r>
              <a:rPr lang="en-US" sz="2200" dirty="0" err="1">
                <a:solidFill>
                  <a:schemeClr val="bg1">
                    <a:lumMod val="65000"/>
                  </a:schemeClr>
                </a:solidFill>
                <a:latin typeface="Times New Roman" panose="02020603050405020304" pitchFamily="18" charset="0"/>
                <a:cs typeface="Times New Roman" panose="02020603050405020304" pitchFamily="18" charset="0"/>
              </a:rPr>
              <a:t>set_clock_uncertainty</a:t>
            </a:r>
            <a:r>
              <a:rPr lang="en-US" sz="2200" dirty="0">
                <a:solidFill>
                  <a:schemeClr val="bg1">
                    <a:lumMod val="65000"/>
                  </a:schemeClr>
                </a:solidFill>
                <a:latin typeface="Times New Roman" panose="02020603050405020304" pitchFamily="18" charset="0"/>
                <a:cs typeface="Times New Roman" panose="02020603050405020304" pitchFamily="18" charset="0"/>
              </a:rPr>
              <a:t> -setup 0.3 [</a:t>
            </a:r>
            <a:r>
              <a:rPr lang="en-US" sz="2200" dirty="0" err="1">
                <a:solidFill>
                  <a:schemeClr val="bg1">
                    <a:lumMod val="65000"/>
                  </a:schemeClr>
                </a:solidFill>
                <a:latin typeface="Times New Roman" panose="02020603050405020304" pitchFamily="18" charset="0"/>
                <a:cs typeface="Times New Roman" panose="02020603050405020304" pitchFamily="18" charset="0"/>
              </a:rPr>
              <a:t>get_clocks</a:t>
            </a:r>
            <a:r>
              <a:rPr lang="en-US" sz="2200" dirty="0">
                <a:solidFill>
                  <a:schemeClr val="bg1">
                    <a:lumMod val="65000"/>
                  </a:schemeClr>
                </a:solidFill>
                <a:latin typeface="Times New Roman" panose="02020603050405020304" pitchFamily="18" charset="0"/>
                <a:cs typeface="Times New Roman" panose="02020603050405020304" pitchFamily="18" charset="0"/>
              </a:rPr>
              <a:t> </a:t>
            </a:r>
            <a:r>
              <a:rPr lang="en-US" sz="2200" dirty="0" err="1">
                <a:solidFill>
                  <a:schemeClr val="bg1">
                    <a:lumMod val="65000"/>
                  </a:schemeClr>
                </a:solidFill>
                <a:latin typeface="Times New Roman" panose="02020603050405020304" pitchFamily="18" charset="0"/>
                <a:cs typeface="Times New Roman" panose="02020603050405020304" pitchFamily="18" charset="0"/>
              </a:rPr>
              <a:t>Clk</a:t>
            </a:r>
            <a:r>
              <a:rPr lang="en-US" sz="2200" dirty="0">
                <a:solidFill>
                  <a:schemeClr val="bg1">
                    <a:lumMod val="65000"/>
                  </a:schemeClr>
                </a:solidFill>
                <a:latin typeface="Times New Roman" panose="02020603050405020304" pitchFamily="18" charset="0"/>
                <a:cs typeface="Times New Roman" panose="02020603050405020304" pitchFamily="18" charset="0"/>
              </a:rPr>
              <a:t>]</a:t>
            </a:r>
          </a:p>
          <a:p>
            <a:r>
              <a:rPr lang="en-US" sz="2200" dirty="0" err="1">
                <a:solidFill>
                  <a:schemeClr val="bg1">
                    <a:lumMod val="65000"/>
                  </a:schemeClr>
                </a:solidFill>
                <a:latin typeface="Times New Roman" panose="02020603050405020304" pitchFamily="18" charset="0"/>
                <a:cs typeface="Times New Roman" panose="02020603050405020304" pitchFamily="18" charset="0"/>
              </a:rPr>
              <a:t>set_input_delay</a:t>
            </a:r>
            <a:r>
              <a:rPr lang="en-US" sz="2200" dirty="0">
                <a:solidFill>
                  <a:schemeClr val="bg1">
                    <a:lumMod val="65000"/>
                  </a:schemeClr>
                </a:solidFill>
                <a:latin typeface="Times New Roman" panose="02020603050405020304" pitchFamily="18" charset="0"/>
                <a:cs typeface="Times New Roman" panose="02020603050405020304" pitchFamily="18" charset="0"/>
              </a:rPr>
              <a:t> -max 0.6 -clock </a:t>
            </a:r>
            <a:r>
              <a:rPr lang="en-US" sz="2200" dirty="0" err="1">
                <a:solidFill>
                  <a:schemeClr val="bg1">
                    <a:lumMod val="65000"/>
                  </a:schemeClr>
                </a:solidFill>
                <a:latin typeface="Times New Roman" panose="02020603050405020304" pitchFamily="18" charset="0"/>
                <a:cs typeface="Times New Roman" panose="02020603050405020304" pitchFamily="18" charset="0"/>
              </a:rPr>
              <a:t>Clk</a:t>
            </a:r>
            <a:r>
              <a:rPr lang="en-US" sz="2200" dirty="0">
                <a:solidFill>
                  <a:schemeClr val="bg1">
                    <a:lumMod val="65000"/>
                  </a:schemeClr>
                </a:solidFill>
                <a:latin typeface="Times New Roman" panose="02020603050405020304" pitchFamily="18" charset="0"/>
                <a:cs typeface="Times New Roman" panose="02020603050405020304" pitchFamily="18" charset="0"/>
              </a:rPr>
              <a:t> [</a:t>
            </a:r>
            <a:r>
              <a:rPr lang="en-US" sz="2200" dirty="0" err="1">
                <a:solidFill>
                  <a:schemeClr val="bg1">
                    <a:lumMod val="65000"/>
                  </a:schemeClr>
                </a:solidFill>
                <a:latin typeface="Times New Roman" panose="02020603050405020304" pitchFamily="18" charset="0"/>
                <a:cs typeface="Times New Roman" panose="02020603050405020304" pitchFamily="18" charset="0"/>
              </a:rPr>
              <a:t>get_ports</a:t>
            </a:r>
            <a:r>
              <a:rPr lang="en-US" sz="2200" dirty="0">
                <a:solidFill>
                  <a:schemeClr val="bg1">
                    <a:lumMod val="65000"/>
                  </a:schemeClr>
                </a:solidFill>
                <a:latin typeface="Times New Roman" panose="02020603050405020304" pitchFamily="18" charset="0"/>
                <a:cs typeface="Times New Roman" panose="02020603050405020304" pitchFamily="18" charset="0"/>
              </a:rPr>
              <a:t> A]</a:t>
            </a:r>
          </a:p>
          <a:p>
            <a:r>
              <a:rPr lang="en-US" sz="2200" dirty="0" err="1">
                <a:latin typeface="Times New Roman" panose="02020603050405020304" pitchFamily="18" charset="0"/>
                <a:cs typeface="Times New Roman" panose="02020603050405020304" pitchFamily="18" charset="0"/>
              </a:rPr>
              <a:t>set_output_delay</a:t>
            </a:r>
            <a:r>
              <a:rPr lang="en-US" sz="2200" dirty="0">
                <a:latin typeface="Times New Roman" panose="02020603050405020304" pitchFamily="18" charset="0"/>
                <a:cs typeface="Times New Roman" panose="02020603050405020304" pitchFamily="18" charset="0"/>
              </a:rPr>
              <a:t> -max 0.8 -clock </a:t>
            </a:r>
            <a:r>
              <a:rPr lang="en-US" sz="2200" dirty="0" err="1">
                <a:latin typeface="Times New Roman" panose="02020603050405020304" pitchFamily="18" charset="0"/>
                <a:cs typeface="Times New Roman" panose="02020603050405020304" pitchFamily="18" charset="0"/>
              </a:rPr>
              <a:t>Clk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get_ports</a:t>
            </a:r>
            <a:r>
              <a:rPr lang="en-US" sz="2200" dirty="0">
                <a:latin typeface="Times New Roman" panose="02020603050405020304" pitchFamily="18" charset="0"/>
                <a:cs typeface="Times New Roman" panose="02020603050405020304" pitchFamily="18" charset="0"/>
              </a:rPr>
              <a:t> B]</a:t>
            </a:r>
          </a:p>
        </p:txBody>
      </p:sp>
      <p:sp>
        <p:nvSpPr>
          <p:cNvPr id="7" name="TextBox 6">
            <a:extLst>
              <a:ext uri="{FF2B5EF4-FFF2-40B4-BE49-F238E27FC236}">
                <a16:creationId xmlns:a16="http://schemas.microsoft.com/office/drawing/2014/main" id="{CAEDC3F7-7217-426D-805B-41643A3CE500}"/>
              </a:ext>
            </a:extLst>
          </p:cNvPr>
          <p:cNvSpPr txBox="1"/>
          <p:nvPr/>
        </p:nvSpPr>
        <p:spPr>
          <a:xfrm>
            <a:off x="6691746" y="2103328"/>
            <a:ext cx="2347045" cy="400110"/>
          </a:xfrm>
          <a:prstGeom prst="rect">
            <a:avLst/>
          </a:prstGeom>
          <a:solidFill>
            <a:schemeClr val="accent2"/>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MY_DESIGN .Cons</a:t>
            </a:r>
          </a:p>
        </p:txBody>
      </p:sp>
      <p:sp>
        <p:nvSpPr>
          <p:cNvPr id="8" name="TextBox 7">
            <a:extLst>
              <a:ext uri="{FF2B5EF4-FFF2-40B4-BE49-F238E27FC236}">
                <a16:creationId xmlns:a16="http://schemas.microsoft.com/office/drawing/2014/main" id="{D316D4C4-FDCB-4E74-A131-9731A6AA1D95}"/>
              </a:ext>
            </a:extLst>
          </p:cNvPr>
          <p:cNvSpPr txBox="1"/>
          <p:nvPr/>
        </p:nvSpPr>
        <p:spPr>
          <a:xfrm>
            <a:off x="1629935" y="5673850"/>
            <a:ext cx="8932128" cy="707886"/>
          </a:xfrm>
          <a:prstGeom prst="rect">
            <a:avLst/>
          </a:prstGeom>
          <a:solidFill>
            <a:schemeClr val="accent4">
              <a:lumMod val="20000"/>
              <a:lumOff val="80000"/>
            </a:schemeClr>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What is the maximum delay requirement </a:t>
            </a:r>
            <a:r>
              <a:rPr lang="en-US" sz="2000" b="1" dirty="0" err="1">
                <a:latin typeface="Times New Roman" panose="02020603050405020304" pitchFamily="18" charset="0"/>
                <a:cs typeface="Times New Roman" panose="02020603050405020304" pitchFamily="18" charset="0"/>
              </a:rPr>
              <a:t>Tmax</a:t>
            </a:r>
            <a:r>
              <a:rPr lang="en-US" sz="2000" b="1" dirty="0">
                <a:latin typeface="Times New Roman" panose="02020603050405020304" pitchFamily="18" charset="0"/>
                <a:cs typeface="Times New Roman" panose="02020603050405020304" pitchFamily="18" charset="0"/>
              </a:rPr>
              <a:t> for the input path N in  MY_DESIGN?</a:t>
            </a:r>
          </a:p>
        </p:txBody>
      </p:sp>
      <p:sp>
        <p:nvSpPr>
          <p:cNvPr id="9" name="Rectangle 8">
            <a:extLst>
              <a:ext uri="{FF2B5EF4-FFF2-40B4-BE49-F238E27FC236}">
                <a16:creationId xmlns:a16="http://schemas.microsoft.com/office/drawing/2014/main" id="{B57A2FDE-B2F2-40BD-BC9D-A32EB7A56C8F}"/>
              </a:ext>
            </a:extLst>
          </p:cNvPr>
          <p:cNvSpPr/>
          <p:nvPr/>
        </p:nvSpPr>
        <p:spPr>
          <a:xfrm>
            <a:off x="3497765" y="6022527"/>
            <a:ext cx="2598234" cy="30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Answer</a:t>
            </a:r>
          </a:p>
        </p:txBody>
      </p:sp>
      <p:sp>
        <p:nvSpPr>
          <p:cNvPr id="10" name="Rectangle 9">
            <a:extLst>
              <a:ext uri="{FF2B5EF4-FFF2-40B4-BE49-F238E27FC236}">
                <a16:creationId xmlns:a16="http://schemas.microsoft.com/office/drawing/2014/main" id="{9EA95EDB-E467-4703-A9CD-FEDE0A115FF5}"/>
              </a:ext>
            </a:extLst>
          </p:cNvPr>
          <p:cNvSpPr/>
          <p:nvPr/>
        </p:nvSpPr>
        <p:spPr>
          <a:xfrm>
            <a:off x="3497765" y="6022527"/>
            <a:ext cx="5971269" cy="51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P -  UNC – </a:t>
            </a:r>
            <a:r>
              <a:rPr lang="en-US" sz="2000" dirty="0" err="1">
                <a:latin typeface="Times New Roman" panose="02020603050405020304" pitchFamily="18" charset="0"/>
                <a:cs typeface="Times New Roman" panose="02020603050405020304" pitchFamily="18" charset="0"/>
              </a:rPr>
              <a:t>OUT_DEl</a:t>
            </a:r>
            <a:r>
              <a:rPr lang="en-US" sz="2000" dirty="0">
                <a:latin typeface="Times New Roman" panose="02020603050405020304" pitchFamily="18" charset="0"/>
                <a:cs typeface="Times New Roman" panose="02020603050405020304" pitchFamily="18" charset="0"/>
              </a:rPr>
              <a:t> = 2 – 0.3 – 0.8 – 0.3 =0.9</a:t>
            </a:r>
          </a:p>
        </p:txBody>
      </p:sp>
      <p:pic>
        <p:nvPicPr>
          <p:cNvPr id="11" name="Picture 10">
            <a:extLst>
              <a:ext uri="{FF2B5EF4-FFF2-40B4-BE49-F238E27FC236}">
                <a16:creationId xmlns:a16="http://schemas.microsoft.com/office/drawing/2014/main" id="{CD2BDAC7-59AD-42EA-8C7B-F005E96720FB}"/>
              </a:ext>
            </a:extLst>
          </p:cNvPr>
          <p:cNvPicPr>
            <a:picLocks noChangeAspect="1"/>
          </p:cNvPicPr>
          <p:nvPr/>
        </p:nvPicPr>
        <p:blipFill>
          <a:blip r:embed="rId3"/>
          <a:stretch>
            <a:fillRect/>
          </a:stretch>
        </p:blipFill>
        <p:spPr>
          <a:xfrm>
            <a:off x="909429" y="5172701"/>
            <a:ext cx="790575" cy="819150"/>
          </a:xfrm>
          <a:prstGeom prst="rect">
            <a:avLst/>
          </a:prstGeom>
        </p:spPr>
      </p:pic>
      <p:pic>
        <p:nvPicPr>
          <p:cNvPr id="12" name="Picture 11">
            <a:extLst>
              <a:ext uri="{FF2B5EF4-FFF2-40B4-BE49-F238E27FC236}">
                <a16:creationId xmlns:a16="http://schemas.microsoft.com/office/drawing/2014/main" id="{9223C578-DD0A-45A8-A234-20288F56A601}"/>
              </a:ext>
            </a:extLst>
          </p:cNvPr>
          <p:cNvPicPr>
            <a:picLocks noChangeAspect="1"/>
          </p:cNvPicPr>
          <p:nvPr/>
        </p:nvPicPr>
        <p:blipFill>
          <a:blip r:embed="rId4"/>
          <a:stretch>
            <a:fillRect/>
          </a:stretch>
        </p:blipFill>
        <p:spPr>
          <a:xfrm>
            <a:off x="1700004" y="3815924"/>
            <a:ext cx="6867525" cy="1876425"/>
          </a:xfrm>
          <a:prstGeom prst="rect">
            <a:avLst/>
          </a:prstGeom>
        </p:spPr>
      </p:pic>
    </p:spTree>
    <p:extLst>
      <p:ext uri="{BB962C8B-B14F-4D97-AF65-F5344CB8AC3E}">
        <p14:creationId xmlns:p14="http://schemas.microsoft.com/office/powerpoint/2010/main" val="146303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8AA95D-C7A1-420D-97BB-6F6DED77C9F7}"/>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Default I/O Clock Latency and Uncertainty</a:t>
            </a:r>
          </a:p>
        </p:txBody>
      </p:sp>
      <p:pic>
        <p:nvPicPr>
          <p:cNvPr id="4" name="Picture 3">
            <a:extLst>
              <a:ext uri="{FF2B5EF4-FFF2-40B4-BE49-F238E27FC236}">
                <a16:creationId xmlns:a16="http://schemas.microsoft.com/office/drawing/2014/main" id="{79B84C4D-209B-4DD4-8505-BBBEA8A6D7F6}"/>
              </a:ext>
            </a:extLst>
          </p:cNvPr>
          <p:cNvPicPr>
            <a:picLocks noChangeAspect="1"/>
          </p:cNvPicPr>
          <p:nvPr/>
        </p:nvPicPr>
        <p:blipFill>
          <a:blip r:embed="rId2"/>
          <a:stretch>
            <a:fillRect/>
          </a:stretch>
        </p:blipFill>
        <p:spPr>
          <a:xfrm>
            <a:off x="1753486" y="1958415"/>
            <a:ext cx="8153400" cy="2638425"/>
          </a:xfrm>
          <a:prstGeom prst="rect">
            <a:avLst/>
          </a:prstGeom>
        </p:spPr>
      </p:pic>
      <p:sp>
        <p:nvSpPr>
          <p:cNvPr id="6" name="TextBox 5">
            <a:extLst>
              <a:ext uri="{FF2B5EF4-FFF2-40B4-BE49-F238E27FC236}">
                <a16:creationId xmlns:a16="http://schemas.microsoft.com/office/drawing/2014/main" id="{DA5AFC3A-39C8-4406-9301-58DA63224E25}"/>
              </a:ext>
            </a:extLst>
          </p:cNvPr>
          <p:cNvSpPr txBox="1"/>
          <p:nvPr/>
        </p:nvSpPr>
        <p:spPr>
          <a:xfrm>
            <a:off x="699090" y="1250529"/>
            <a:ext cx="9486901" cy="70788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I/O clocks(</a:t>
            </a:r>
            <a:r>
              <a:rPr lang="en-US" sz="2000" b="1" dirty="0" err="1">
                <a:latin typeface="Times New Roman" panose="02020603050405020304" pitchFamily="18" charset="0"/>
                <a:cs typeface="Times New Roman" panose="02020603050405020304" pitchFamily="18" charset="0"/>
              </a:rPr>
              <a:t>set_in</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output_delay</a:t>
            </a:r>
            <a:r>
              <a:rPr lang="en-US" sz="2000" b="1" dirty="0">
                <a:latin typeface="Times New Roman" panose="02020603050405020304" pitchFamily="18" charset="0"/>
                <a:cs typeface="Times New Roman" panose="02020603050405020304" pitchFamily="18" charset="0"/>
              </a:rPr>
              <a:t> -clock) inherit the same latencies and uncertainty as specified by the </a:t>
            </a:r>
            <a:r>
              <a:rPr lang="en-US" sz="2000" b="1" dirty="0" err="1">
                <a:latin typeface="Times New Roman" panose="02020603050405020304" pitchFamily="18" charset="0"/>
                <a:cs typeface="Times New Roman" panose="02020603050405020304" pitchFamily="18" charset="0"/>
              </a:rPr>
              <a:t>set_clock_latency</a:t>
            </a:r>
            <a:r>
              <a:rPr lang="en-US" sz="2000" b="1" dirty="0">
                <a:latin typeface="Times New Roman" panose="02020603050405020304" pitchFamily="18" charset="0"/>
                <a:cs typeface="Times New Roman" panose="02020603050405020304" pitchFamily="18" charset="0"/>
              </a:rPr>
              <a:t>/uncertainty commands, by default</a:t>
            </a:r>
          </a:p>
        </p:txBody>
      </p:sp>
      <p:sp>
        <p:nvSpPr>
          <p:cNvPr id="7" name="TextBox 6">
            <a:extLst>
              <a:ext uri="{FF2B5EF4-FFF2-40B4-BE49-F238E27FC236}">
                <a16:creationId xmlns:a16="http://schemas.microsoft.com/office/drawing/2014/main" id="{F7DD02E3-E60B-4AA0-91DE-B38598CA18D1}"/>
              </a:ext>
            </a:extLst>
          </p:cNvPr>
          <p:cNvSpPr txBox="1"/>
          <p:nvPr/>
        </p:nvSpPr>
        <p:spPr>
          <a:xfrm>
            <a:off x="2433264" y="4880913"/>
            <a:ext cx="6189740" cy="1754326"/>
          </a:xfrm>
          <a:prstGeom prst="rect">
            <a:avLst/>
          </a:prstGeom>
          <a:solidFill>
            <a:schemeClr val="accent4">
              <a:lumMod val="40000"/>
              <a:lumOff val="60000"/>
            </a:schemeClr>
          </a:solidFill>
        </p:spPr>
        <p:txBody>
          <a:bodyPr wrap="square">
            <a:spAutoFit/>
          </a:bodyPr>
          <a:lstStyle/>
          <a:p>
            <a:r>
              <a:rPr lang="en-US" dirty="0" err="1">
                <a:latin typeface="Times New Roman" panose="02020603050405020304" pitchFamily="18" charset="0"/>
                <a:cs typeface="Times New Roman" panose="02020603050405020304" pitchFamily="18" charset="0"/>
              </a:rPr>
              <a:t>create_clock</a:t>
            </a:r>
            <a:r>
              <a:rPr lang="en-US" dirty="0">
                <a:latin typeface="Times New Roman" panose="02020603050405020304" pitchFamily="18" charset="0"/>
                <a:cs typeface="Times New Roman" panose="02020603050405020304" pitchFamily="18" charset="0"/>
              </a:rPr>
              <a:t> -period 2 [</a:t>
            </a:r>
            <a:r>
              <a:rPr lang="en-US" dirty="0" err="1">
                <a:latin typeface="Times New Roman" panose="02020603050405020304" pitchFamily="18" charset="0"/>
                <a:cs typeface="Times New Roman" panose="02020603050405020304" pitchFamily="18" charset="0"/>
              </a:rPr>
              <a:t>get_ports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Clk</a:t>
            </a:r>
            <a:r>
              <a:rPr lang="en-US" dirty="0">
                <a:latin typeface="Times New Roman" panose="02020603050405020304" pitchFamily="18" charset="0"/>
                <a:cs typeface="Times New Roman" panose="02020603050405020304" pitchFamily="18" charset="0"/>
              </a:rPr>
              <a:t>]</a:t>
            </a:r>
          </a:p>
          <a:p>
            <a:r>
              <a:rPr lang="en-US" dirty="0" err="1">
                <a:solidFill>
                  <a:srgbClr val="7030A0"/>
                </a:solidFill>
                <a:latin typeface="Times New Roman" panose="02020603050405020304" pitchFamily="18" charset="0"/>
                <a:cs typeface="Times New Roman" panose="02020603050405020304" pitchFamily="18" charset="0"/>
              </a:rPr>
              <a:t>set_clock_latency</a:t>
            </a:r>
            <a:r>
              <a:rPr lang="en-US" dirty="0">
                <a:solidFill>
                  <a:srgbClr val="7030A0"/>
                </a:solidFill>
                <a:latin typeface="Times New Roman" panose="02020603050405020304" pitchFamily="18" charset="0"/>
                <a:cs typeface="Times New Roman" panose="02020603050405020304" pitchFamily="18" charset="0"/>
              </a:rPr>
              <a:t> -source -max 0.3 [</a:t>
            </a:r>
            <a:r>
              <a:rPr lang="en-US" dirty="0" err="1">
                <a:solidFill>
                  <a:srgbClr val="7030A0"/>
                </a:solidFill>
                <a:latin typeface="Times New Roman" panose="02020603050405020304" pitchFamily="18" charset="0"/>
                <a:cs typeface="Times New Roman" panose="02020603050405020304" pitchFamily="18" charset="0"/>
              </a:rPr>
              <a:t>get_clocks</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Clk</a:t>
            </a:r>
            <a:r>
              <a:rPr lang="en-US" dirty="0">
                <a:solidFill>
                  <a:srgbClr val="7030A0"/>
                </a:solidFill>
                <a:latin typeface="Times New Roman" panose="02020603050405020304" pitchFamily="18" charset="0"/>
                <a:cs typeface="Times New Roman" panose="02020603050405020304" pitchFamily="18" charset="0"/>
              </a:rPr>
              <a:t>]</a:t>
            </a:r>
          </a:p>
          <a:p>
            <a:r>
              <a:rPr lang="en-US" dirty="0" err="1">
                <a:solidFill>
                  <a:srgbClr val="7030A0"/>
                </a:solidFill>
                <a:latin typeface="Times New Roman" panose="02020603050405020304" pitchFamily="18" charset="0"/>
                <a:cs typeface="Times New Roman" panose="02020603050405020304" pitchFamily="18" charset="0"/>
              </a:rPr>
              <a:t>set_clock_latency</a:t>
            </a:r>
            <a:r>
              <a:rPr lang="en-US" dirty="0">
                <a:solidFill>
                  <a:srgbClr val="7030A0"/>
                </a:solidFill>
                <a:latin typeface="Times New Roman" panose="02020603050405020304" pitchFamily="18" charset="0"/>
                <a:cs typeface="Times New Roman" panose="02020603050405020304" pitchFamily="18" charset="0"/>
              </a:rPr>
              <a:t> -max 0.12 [</a:t>
            </a:r>
            <a:r>
              <a:rPr lang="en-US" dirty="0" err="1">
                <a:solidFill>
                  <a:srgbClr val="7030A0"/>
                </a:solidFill>
                <a:latin typeface="Times New Roman" panose="02020603050405020304" pitchFamily="18" charset="0"/>
                <a:cs typeface="Times New Roman" panose="02020603050405020304" pitchFamily="18" charset="0"/>
              </a:rPr>
              <a:t>get_clocks</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Clk</a:t>
            </a:r>
            <a:r>
              <a:rPr lang="en-US" dirty="0">
                <a:solidFill>
                  <a:srgbClr val="7030A0"/>
                </a:solidFill>
                <a:latin typeface="Times New Roman" panose="02020603050405020304" pitchFamily="18" charset="0"/>
                <a:cs typeface="Times New Roman" panose="02020603050405020304" pitchFamily="18" charset="0"/>
              </a:rPr>
              <a:t>] </a:t>
            </a:r>
          </a:p>
          <a:p>
            <a:r>
              <a:rPr lang="en-US" dirty="0" err="1">
                <a:solidFill>
                  <a:srgbClr val="7030A0"/>
                </a:solidFill>
                <a:latin typeface="Times New Roman" panose="02020603050405020304" pitchFamily="18" charset="0"/>
                <a:cs typeface="Times New Roman" panose="02020603050405020304" pitchFamily="18" charset="0"/>
              </a:rPr>
              <a:t>set_clock_uncertainty</a:t>
            </a:r>
            <a:r>
              <a:rPr lang="en-US" dirty="0">
                <a:solidFill>
                  <a:srgbClr val="7030A0"/>
                </a:solidFill>
                <a:latin typeface="Times New Roman" panose="02020603050405020304" pitchFamily="18" charset="0"/>
                <a:cs typeface="Times New Roman" panose="02020603050405020304" pitchFamily="18" charset="0"/>
              </a:rPr>
              <a:t> -setup 0.2 [</a:t>
            </a:r>
            <a:r>
              <a:rPr lang="en-US" dirty="0" err="1">
                <a:solidFill>
                  <a:srgbClr val="7030A0"/>
                </a:solidFill>
                <a:latin typeface="Times New Roman" panose="02020603050405020304" pitchFamily="18" charset="0"/>
                <a:cs typeface="Times New Roman" panose="02020603050405020304" pitchFamily="18" charset="0"/>
              </a:rPr>
              <a:t>get_clocks</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Clk</a:t>
            </a:r>
            <a:r>
              <a:rPr lang="en-US" dirty="0">
                <a:solidFill>
                  <a:srgbClr val="7030A0"/>
                </a:solidFill>
                <a:latin typeface="Times New Roman" panose="02020603050405020304" pitchFamily="18" charset="0"/>
                <a:cs typeface="Times New Roman" panose="02020603050405020304" pitchFamily="18" charset="0"/>
              </a:rPr>
              <a:t>]</a:t>
            </a:r>
          </a:p>
          <a:p>
            <a:r>
              <a:rPr lang="en-US" sz="1800" dirty="0" err="1">
                <a:latin typeface="Times New Roman" panose="02020603050405020304" pitchFamily="18" charset="0"/>
                <a:cs typeface="Times New Roman" panose="02020603050405020304" pitchFamily="18" charset="0"/>
              </a:rPr>
              <a:t>set_input_delay</a:t>
            </a:r>
            <a:r>
              <a:rPr lang="en-US" sz="1800" dirty="0">
                <a:latin typeface="Times New Roman" panose="02020603050405020304" pitchFamily="18" charset="0"/>
                <a:cs typeface="Times New Roman" panose="02020603050405020304" pitchFamily="18" charset="0"/>
              </a:rPr>
              <a:t> -max 0.6 -clock </a:t>
            </a:r>
            <a:r>
              <a:rPr lang="en-US" sz="1800" dirty="0" err="1">
                <a:latin typeface="Times New Roman" panose="02020603050405020304" pitchFamily="18" charset="0"/>
                <a:cs typeface="Times New Roman" panose="02020603050405020304" pitchFamily="18" charset="0"/>
              </a:rPr>
              <a:t>Clk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all_inputs</a:t>
            </a:r>
            <a:r>
              <a:rPr lang="en-US" sz="1800" dirty="0">
                <a:latin typeface="Times New Roman" panose="02020603050405020304" pitchFamily="18" charset="0"/>
                <a:cs typeface="Times New Roman" panose="02020603050405020304" pitchFamily="18" charset="0"/>
              </a:rPr>
              <a:t>]</a:t>
            </a:r>
          </a:p>
          <a:p>
            <a:r>
              <a:rPr lang="en-US" sz="1800" dirty="0" err="1">
                <a:latin typeface="Times New Roman" panose="02020603050405020304" pitchFamily="18" charset="0"/>
                <a:cs typeface="Times New Roman" panose="02020603050405020304" pitchFamily="18" charset="0"/>
              </a:rPr>
              <a:t>set_output_delay</a:t>
            </a:r>
            <a:r>
              <a:rPr lang="en-US" sz="1800" dirty="0">
                <a:latin typeface="Times New Roman" panose="02020603050405020304" pitchFamily="18" charset="0"/>
                <a:cs typeface="Times New Roman" panose="02020603050405020304" pitchFamily="18" charset="0"/>
              </a:rPr>
              <a:t> -max 0.8 -clock </a:t>
            </a:r>
            <a:r>
              <a:rPr lang="en-US" sz="1800" dirty="0" err="1">
                <a:latin typeface="Times New Roman" panose="02020603050405020304" pitchFamily="18" charset="0"/>
                <a:cs typeface="Times New Roman" panose="02020603050405020304" pitchFamily="18" charset="0"/>
              </a:rPr>
              <a:t>Clk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all_outputs</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261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106555-6E25-43E1-9EFB-FFDF28491F0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Multiple Inputs/Outputs -same Constraints</a:t>
            </a:r>
          </a:p>
        </p:txBody>
      </p:sp>
      <p:pic>
        <p:nvPicPr>
          <p:cNvPr id="4" name="Picture 3">
            <a:extLst>
              <a:ext uri="{FF2B5EF4-FFF2-40B4-BE49-F238E27FC236}">
                <a16:creationId xmlns:a16="http://schemas.microsoft.com/office/drawing/2014/main" id="{956247D3-2B88-44B8-BAAE-1C36671FC228}"/>
              </a:ext>
            </a:extLst>
          </p:cNvPr>
          <p:cNvPicPr>
            <a:picLocks noChangeAspect="1"/>
          </p:cNvPicPr>
          <p:nvPr/>
        </p:nvPicPr>
        <p:blipFill>
          <a:blip r:embed="rId2"/>
          <a:stretch>
            <a:fillRect/>
          </a:stretch>
        </p:blipFill>
        <p:spPr>
          <a:xfrm>
            <a:off x="2381914" y="1107004"/>
            <a:ext cx="5429250" cy="2581275"/>
          </a:xfrm>
          <a:prstGeom prst="rect">
            <a:avLst/>
          </a:prstGeom>
        </p:spPr>
      </p:pic>
      <p:sp>
        <p:nvSpPr>
          <p:cNvPr id="6" name="TextBox 5">
            <a:extLst>
              <a:ext uri="{FF2B5EF4-FFF2-40B4-BE49-F238E27FC236}">
                <a16:creationId xmlns:a16="http://schemas.microsoft.com/office/drawing/2014/main" id="{769DE7ED-7B09-4FEF-88DD-CA9D4E9172B4}"/>
              </a:ext>
            </a:extLst>
          </p:cNvPr>
          <p:cNvSpPr txBox="1"/>
          <p:nvPr/>
        </p:nvSpPr>
        <p:spPr>
          <a:xfrm>
            <a:off x="645928" y="3767760"/>
            <a:ext cx="7775058"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To constrain all inputs the same, except for the clock port</a:t>
            </a:r>
            <a:r>
              <a:rPr lang="en-US" dirty="0"/>
              <a:t>:</a:t>
            </a:r>
          </a:p>
        </p:txBody>
      </p:sp>
      <p:sp>
        <p:nvSpPr>
          <p:cNvPr id="8" name="TextBox 7">
            <a:extLst>
              <a:ext uri="{FF2B5EF4-FFF2-40B4-BE49-F238E27FC236}">
                <a16:creationId xmlns:a16="http://schemas.microsoft.com/office/drawing/2014/main" id="{B5D75446-9A39-41AC-9347-BADECEF056B0}"/>
              </a:ext>
            </a:extLst>
          </p:cNvPr>
          <p:cNvSpPr txBox="1"/>
          <p:nvPr/>
        </p:nvSpPr>
        <p:spPr>
          <a:xfrm>
            <a:off x="816048" y="4216573"/>
            <a:ext cx="7934547" cy="707886"/>
          </a:xfrm>
          <a:prstGeom prst="rect">
            <a:avLst/>
          </a:prstGeom>
          <a:solidFill>
            <a:schemeClr val="accent1">
              <a:lumMod val="20000"/>
              <a:lumOff val="8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set_input_delay</a:t>
            </a:r>
            <a:r>
              <a:rPr lang="en-US" sz="2000" dirty="0">
                <a:latin typeface="Times New Roman" panose="02020603050405020304" pitchFamily="18" charset="0"/>
                <a:cs typeface="Times New Roman" panose="02020603050405020304" pitchFamily="18" charset="0"/>
              </a:rPr>
              <a:t> -max 0.5 -clock </a:t>
            </a:r>
            <a:r>
              <a:rPr lang="en-US" sz="2000" dirty="0" err="1">
                <a:latin typeface="Times New Roman" panose="02020603050405020304" pitchFamily="18" charset="0"/>
                <a:cs typeface="Times New Roman" panose="02020603050405020304" pitchFamily="18" charset="0"/>
              </a:rPr>
              <a:t>Clk</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remove_from_collection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err="1">
                <a:solidFill>
                  <a:schemeClr val="accent1"/>
                </a:solidFill>
                <a:latin typeface="Times New Roman" panose="02020603050405020304" pitchFamily="18" charset="0"/>
                <a:cs typeface="Times New Roman" panose="02020603050405020304" pitchFamily="18" charset="0"/>
              </a:rPr>
              <a:t>all_inputs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Clk</a:t>
            </a:r>
            <a:r>
              <a:rPr lang="en-US" sz="20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0EEE53C-B1B7-47F5-84E8-52CAF4CDEA86}"/>
              </a:ext>
            </a:extLst>
          </p:cNvPr>
          <p:cNvSpPr txBox="1"/>
          <p:nvPr/>
        </p:nvSpPr>
        <p:spPr>
          <a:xfrm>
            <a:off x="645928" y="5052257"/>
            <a:ext cx="6097772" cy="400110"/>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To constrain all outputs the same		</a:t>
            </a:r>
          </a:p>
        </p:txBody>
      </p:sp>
      <p:sp>
        <p:nvSpPr>
          <p:cNvPr id="12" name="TextBox 11">
            <a:extLst>
              <a:ext uri="{FF2B5EF4-FFF2-40B4-BE49-F238E27FC236}">
                <a16:creationId xmlns:a16="http://schemas.microsoft.com/office/drawing/2014/main" id="{F9CB2EF8-01F2-455D-B7A0-989C3C9E8E70}"/>
              </a:ext>
            </a:extLst>
          </p:cNvPr>
          <p:cNvSpPr txBox="1"/>
          <p:nvPr/>
        </p:nvSpPr>
        <p:spPr>
          <a:xfrm>
            <a:off x="816048" y="5537739"/>
            <a:ext cx="6097772" cy="400110"/>
          </a:xfrm>
          <a:prstGeom prst="rect">
            <a:avLst/>
          </a:prstGeom>
          <a:solidFill>
            <a:schemeClr val="accent1">
              <a:lumMod val="20000"/>
              <a:lumOff val="80000"/>
            </a:schemeClr>
          </a:solidFill>
        </p:spPr>
        <p:txBody>
          <a:bodyPr wrap="square">
            <a:spAutoFit/>
          </a:bodyPr>
          <a:lstStyle/>
          <a:p>
            <a:r>
              <a:rPr lang="en-US" sz="2000" dirty="0" err="1">
                <a:latin typeface="Times New Roman" panose="02020603050405020304" pitchFamily="18" charset="0"/>
                <a:ea typeface="Tahoma" panose="020B0604030504040204" pitchFamily="34" charset="0"/>
                <a:cs typeface="Times New Roman" panose="02020603050405020304" pitchFamily="18" charset="0"/>
              </a:rPr>
              <a:t>set_output_delay</a:t>
            </a:r>
            <a:r>
              <a:rPr lang="en-US" sz="2000" dirty="0">
                <a:latin typeface="Times New Roman" panose="02020603050405020304" pitchFamily="18" charset="0"/>
                <a:ea typeface="Tahoma" panose="020B0604030504040204" pitchFamily="34" charset="0"/>
                <a:cs typeface="Times New Roman" panose="02020603050405020304" pitchFamily="18" charset="0"/>
              </a:rPr>
              <a:t> -max 1.1 -clock </a:t>
            </a:r>
            <a:r>
              <a:rPr lang="en-US" sz="2000" dirty="0" err="1">
                <a:latin typeface="Times New Roman" panose="02020603050405020304" pitchFamily="18" charset="0"/>
                <a:ea typeface="Tahoma" panose="020B0604030504040204" pitchFamily="34" charset="0"/>
                <a:cs typeface="Times New Roman" panose="02020603050405020304" pitchFamily="18" charset="0"/>
              </a:rPr>
              <a:t>Clk</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all_outputs</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1638083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0EA16B-56D2-4D50-8275-E2DEDE160098}"/>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Unit Agenda - Part 2</a:t>
            </a:r>
          </a:p>
        </p:txBody>
      </p:sp>
      <p:sp>
        <p:nvSpPr>
          <p:cNvPr id="4" name="TextBox 3">
            <a:extLst>
              <a:ext uri="{FF2B5EF4-FFF2-40B4-BE49-F238E27FC236}">
                <a16:creationId xmlns:a16="http://schemas.microsoft.com/office/drawing/2014/main" id="{6BBBC79A-5EE5-4858-9617-CF8A4E68E3D8}"/>
              </a:ext>
            </a:extLst>
          </p:cNvPr>
          <p:cNvSpPr txBox="1"/>
          <p:nvPr/>
        </p:nvSpPr>
        <p:spPr>
          <a:xfrm>
            <a:off x="2262433" y="2384981"/>
            <a:ext cx="7937369" cy="144655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US" sz="2200" dirty="0">
                <a:solidFill>
                  <a:schemeClr val="bg1">
                    <a:lumMod val="75000"/>
                  </a:schemeClr>
                </a:solidFill>
                <a:latin typeface="Times New Roman" panose="02020603050405020304" pitchFamily="18" charset="0"/>
                <a:cs typeface="Times New Roman" panose="02020603050405020304" pitchFamily="18" charset="0"/>
              </a:rPr>
              <a:t>Constraining internal, input and output logic paths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Constraining combinational logic paths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Time-budgeting</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Constraint file recommendations and constraint checking</a:t>
            </a:r>
          </a:p>
        </p:txBody>
      </p:sp>
    </p:spTree>
    <p:extLst>
      <p:ext uri="{BB962C8B-B14F-4D97-AF65-F5344CB8AC3E}">
        <p14:creationId xmlns:p14="http://schemas.microsoft.com/office/powerpoint/2010/main" val="197651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E2FD1A-CA32-4077-A492-47C7BCC41148}"/>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a:t>
            </a:r>
          </a:p>
        </p:txBody>
      </p:sp>
      <p:sp>
        <p:nvSpPr>
          <p:cNvPr id="5" name="Rectangle 4">
            <a:extLst>
              <a:ext uri="{FF2B5EF4-FFF2-40B4-BE49-F238E27FC236}">
                <a16:creationId xmlns:a16="http://schemas.microsoft.com/office/drawing/2014/main" id="{C493FBA8-605E-4A64-8D51-ABA1EEB4496B}"/>
              </a:ext>
            </a:extLst>
          </p:cNvPr>
          <p:cNvSpPr/>
          <p:nvPr/>
        </p:nvSpPr>
        <p:spPr>
          <a:xfrm>
            <a:off x="3417653" y="2530076"/>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Part1</a:t>
            </a:r>
          </a:p>
        </p:txBody>
      </p:sp>
      <p:sp>
        <p:nvSpPr>
          <p:cNvPr id="6" name="Rectangle 5">
            <a:extLst>
              <a:ext uri="{FF2B5EF4-FFF2-40B4-BE49-F238E27FC236}">
                <a16:creationId xmlns:a16="http://schemas.microsoft.com/office/drawing/2014/main" id="{D59623B3-01C5-47CC-8E48-75EB5429E672}"/>
              </a:ext>
            </a:extLst>
          </p:cNvPr>
          <p:cNvSpPr/>
          <p:nvPr/>
        </p:nvSpPr>
        <p:spPr>
          <a:xfrm>
            <a:off x="3417654" y="3424101"/>
            <a:ext cx="5081048"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Part2</a:t>
            </a:r>
          </a:p>
        </p:txBody>
      </p:sp>
      <p:sp>
        <p:nvSpPr>
          <p:cNvPr id="7" name="Rectangle 6">
            <a:extLst>
              <a:ext uri="{FF2B5EF4-FFF2-40B4-BE49-F238E27FC236}">
                <a16:creationId xmlns:a16="http://schemas.microsoft.com/office/drawing/2014/main" id="{FCD01F69-2BD0-4E2A-97ED-453CB68029B9}"/>
              </a:ext>
            </a:extLst>
          </p:cNvPr>
          <p:cNvSpPr/>
          <p:nvPr/>
        </p:nvSpPr>
        <p:spPr>
          <a:xfrm>
            <a:off x="3417654" y="4348325"/>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Multiple Clocks and Exceptions</a:t>
            </a:r>
          </a:p>
        </p:txBody>
      </p:sp>
      <p:sp>
        <p:nvSpPr>
          <p:cNvPr id="8" name="Rectangle 7">
            <a:extLst>
              <a:ext uri="{FF2B5EF4-FFF2-40B4-BE49-F238E27FC236}">
                <a16:creationId xmlns:a16="http://schemas.microsoft.com/office/drawing/2014/main" id="{55ABCB5C-0079-4475-A65B-F39634AAF637}"/>
              </a:ext>
            </a:extLst>
          </p:cNvPr>
          <p:cNvSpPr/>
          <p:nvPr/>
        </p:nvSpPr>
        <p:spPr>
          <a:xfrm>
            <a:off x="3417654" y="5239459"/>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Example Project</a:t>
            </a:r>
          </a:p>
        </p:txBody>
      </p:sp>
      <p:sp>
        <p:nvSpPr>
          <p:cNvPr id="9" name="Rectangle 8">
            <a:extLst>
              <a:ext uri="{FF2B5EF4-FFF2-40B4-BE49-F238E27FC236}">
                <a16:creationId xmlns:a16="http://schemas.microsoft.com/office/drawing/2014/main" id="{E324F7AD-4E2F-4749-BDC7-8FC9F6C1A4A7}"/>
              </a:ext>
            </a:extLst>
          </p:cNvPr>
          <p:cNvSpPr/>
          <p:nvPr/>
        </p:nvSpPr>
        <p:spPr>
          <a:xfrm>
            <a:off x="7988238" y="5247221"/>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B2851F-9008-4390-BD5B-520B4C5343BF}"/>
              </a:ext>
            </a:extLst>
          </p:cNvPr>
          <p:cNvSpPr/>
          <p:nvPr/>
        </p:nvSpPr>
        <p:spPr>
          <a:xfrm>
            <a:off x="7987345" y="2523431"/>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FC4C8F-7B96-43EE-8300-D1305838D040}"/>
              </a:ext>
            </a:extLst>
          </p:cNvPr>
          <p:cNvSpPr/>
          <p:nvPr/>
        </p:nvSpPr>
        <p:spPr>
          <a:xfrm>
            <a:off x="7988240" y="3424101"/>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D9592B-D00C-4657-B165-C8475E389519}"/>
              </a:ext>
            </a:extLst>
          </p:cNvPr>
          <p:cNvSpPr/>
          <p:nvPr/>
        </p:nvSpPr>
        <p:spPr>
          <a:xfrm>
            <a:off x="7987345" y="4348325"/>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CB05F9-8E08-4EC2-9726-1C0525D416E3}"/>
              </a:ext>
            </a:extLst>
          </p:cNvPr>
          <p:cNvSpPr/>
          <p:nvPr/>
        </p:nvSpPr>
        <p:spPr>
          <a:xfrm>
            <a:off x="3417655" y="524722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3C1266-C354-4916-B06D-BA89654380FF}"/>
              </a:ext>
            </a:extLst>
          </p:cNvPr>
          <p:cNvSpPr/>
          <p:nvPr/>
        </p:nvSpPr>
        <p:spPr>
          <a:xfrm>
            <a:off x="3417655" y="2532967"/>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4F6E54-F666-4E24-9C1B-C19E2D3C6C13}"/>
              </a:ext>
            </a:extLst>
          </p:cNvPr>
          <p:cNvSpPr/>
          <p:nvPr/>
        </p:nvSpPr>
        <p:spPr>
          <a:xfrm>
            <a:off x="3417655" y="3425967"/>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70DC44-6F52-4F8A-B012-B028BBB419EA}"/>
              </a:ext>
            </a:extLst>
          </p:cNvPr>
          <p:cNvSpPr/>
          <p:nvPr/>
        </p:nvSpPr>
        <p:spPr>
          <a:xfrm>
            <a:off x="3417655" y="4348326"/>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899F17-9C1B-40BB-B3E8-5E06CD9A4994}"/>
              </a:ext>
            </a:extLst>
          </p:cNvPr>
          <p:cNvSpPr/>
          <p:nvPr/>
        </p:nvSpPr>
        <p:spPr>
          <a:xfrm>
            <a:off x="3417653" y="1652807"/>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Sequential Clocking</a:t>
            </a:r>
          </a:p>
        </p:txBody>
      </p:sp>
      <p:sp>
        <p:nvSpPr>
          <p:cNvPr id="18" name="Rectangle 17">
            <a:extLst>
              <a:ext uri="{FF2B5EF4-FFF2-40B4-BE49-F238E27FC236}">
                <a16:creationId xmlns:a16="http://schemas.microsoft.com/office/drawing/2014/main" id="{1F07B908-6E09-4809-B1EE-DBE1312986A0}"/>
              </a:ext>
            </a:extLst>
          </p:cNvPr>
          <p:cNvSpPr/>
          <p:nvPr/>
        </p:nvSpPr>
        <p:spPr>
          <a:xfrm>
            <a:off x="7988238" y="1646162"/>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07CE1AF-1F94-4F93-B20A-868C104AAB81}"/>
              </a:ext>
            </a:extLst>
          </p:cNvPr>
          <p:cNvSpPr/>
          <p:nvPr/>
        </p:nvSpPr>
        <p:spPr>
          <a:xfrm>
            <a:off x="3417655" y="1659452"/>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5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6"/>
                                        </p:tgtEl>
                                        <p:attrNameLst>
                                          <p:attrName>fillcolor</p:attrName>
                                        </p:attrNameLst>
                                      </p:cBhvr>
                                      <p:to>
                                        <a:schemeClr val="accent2"/>
                                      </p:to>
                                    </p:animClr>
                                    <p:set>
                                      <p:cBhvr>
                                        <p:cTn id="35" dur="2000" fill="hold"/>
                                        <p:tgtEl>
                                          <p:spTgt spid="6"/>
                                        </p:tgtEl>
                                        <p:attrNameLst>
                                          <p:attrName>fill.type</p:attrName>
                                        </p:attrNameLst>
                                      </p:cBhvr>
                                      <p:to>
                                        <p:strVal val="solid"/>
                                      </p:to>
                                    </p:set>
                                    <p:set>
                                      <p:cBhvr>
                                        <p:cTn id="36" dur="2000" fill="hold"/>
                                        <p:tgtEl>
                                          <p:spTgt spid="6"/>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15"/>
                                        </p:tgtEl>
                                        <p:attrNameLst>
                                          <p:attrName>fillcolor</p:attrName>
                                        </p:attrNameLst>
                                      </p:cBhvr>
                                      <p:to>
                                        <a:schemeClr val="accent2"/>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11"/>
                                        </p:tgtEl>
                                        <p:attrNameLst>
                                          <p:attrName>fillcolor</p:attrName>
                                        </p:attrNameLst>
                                      </p:cBhvr>
                                      <p:to>
                                        <a:schemeClr val="accent2"/>
                                      </p:to>
                                    </p:animClr>
                                    <p:set>
                                      <p:cBhvr>
                                        <p:cTn id="43" dur="2000" fill="hold"/>
                                        <p:tgtEl>
                                          <p:spTgt spid="11"/>
                                        </p:tgtEl>
                                        <p:attrNameLst>
                                          <p:attrName>fill.type</p:attrName>
                                        </p:attrNameLst>
                                      </p:cBhvr>
                                      <p:to>
                                        <p:strVal val="solid"/>
                                      </p:to>
                                    </p:set>
                                    <p:set>
                                      <p:cBhvr>
                                        <p:cTn id="44" dur="2000" fill="hold"/>
                                        <p:tgtEl>
                                          <p:spTgt spid="11"/>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F6BDB9-A50C-4240-BD77-90177DC80A28}"/>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Unit Agenda - Part 2</a:t>
            </a:r>
          </a:p>
        </p:txBody>
      </p:sp>
      <p:sp>
        <p:nvSpPr>
          <p:cNvPr id="6" name="TextBox 5">
            <a:extLst>
              <a:ext uri="{FF2B5EF4-FFF2-40B4-BE49-F238E27FC236}">
                <a16:creationId xmlns:a16="http://schemas.microsoft.com/office/drawing/2014/main" id="{F3DD8238-FBF6-4E52-918E-A787E4FBE65A}"/>
              </a:ext>
            </a:extLst>
          </p:cNvPr>
          <p:cNvSpPr txBox="1"/>
          <p:nvPr/>
        </p:nvSpPr>
        <p:spPr>
          <a:xfrm>
            <a:off x="2262433" y="2384981"/>
            <a:ext cx="7937369" cy="1446550"/>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2200" dirty="0">
                <a:solidFill>
                  <a:schemeClr val="bg1">
                    <a:lumMod val="75000"/>
                  </a:schemeClr>
                </a:solidFill>
                <a:latin typeface="Times New Roman" panose="02020603050405020304" pitchFamily="18" charset="0"/>
                <a:cs typeface="Times New Roman" panose="02020603050405020304" pitchFamily="18" charset="0"/>
              </a:rPr>
              <a:t>Constraining internal, input and output logic paths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Constraining combinational logic paths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Time-budgeting</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Constraint file recommendations and constraint checking</a:t>
            </a:r>
          </a:p>
        </p:txBody>
      </p:sp>
    </p:spTree>
    <p:extLst>
      <p:ext uri="{BB962C8B-B14F-4D97-AF65-F5344CB8AC3E}">
        <p14:creationId xmlns:p14="http://schemas.microsoft.com/office/powerpoint/2010/main" val="106153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4132F7-1D15-402A-8A5C-8C2B13FCC47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Example: Combinational Path</a:t>
            </a:r>
          </a:p>
        </p:txBody>
      </p:sp>
      <p:pic>
        <p:nvPicPr>
          <p:cNvPr id="4" name="Picture 3">
            <a:extLst>
              <a:ext uri="{FF2B5EF4-FFF2-40B4-BE49-F238E27FC236}">
                <a16:creationId xmlns:a16="http://schemas.microsoft.com/office/drawing/2014/main" id="{A42EEF57-36FA-48FC-B9AC-DF9482EB0BCE}"/>
              </a:ext>
            </a:extLst>
          </p:cNvPr>
          <p:cNvPicPr>
            <a:picLocks noChangeAspect="1"/>
          </p:cNvPicPr>
          <p:nvPr/>
        </p:nvPicPr>
        <p:blipFill>
          <a:blip r:embed="rId3"/>
          <a:stretch>
            <a:fillRect/>
          </a:stretch>
        </p:blipFill>
        <p:spPr>
          <a:xfrm>
            <a:off x="1975219" y="1505836"/>
            <a:ext cx="7943850" cy="2400300"/>
          </a:xfrm>
          <a:prstGeom prst="rect">
            <a:avLst/>
          </a:prstGeom>
        </p:spPr>
      </p:pic>
      <p:pic>
        <p:nvPicPr>
          <p:cNvPr id="6" name="Picture 5">
            <a:extLst>
              <a:ext uri="{FF2B5EF4-FFF2-40B4-BE49-F238E27FC236}">
                <a16:creationId xmlns:a16="http://schemas.microsoft.com/office/drawing/2014/main" id="{A6D8DE67-CC22-47AA-954B-9F83D51C1A61}"/>
              </a:ext>
            </a:extLst>
          </p:cNvPr>
          <p:cNvPicPr>
            <a:picLocks noChangeAspect="1"/>
          </p:cNvPicPr>
          <p:nvPr/>
        </p:nvPicPr>
        <p:blipFill>
          <a:blip r:embed="rId4"/>
          <a:stretch>
            <a:fillRect/>
          </a:stretch>
        </p:blipFill>
        <p:spPr>
          <a:xfrm>
            <a:off x="2272931" y="3752364"/>
            <a:ext cx="6953250" cy="9239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B8A916-08F5-4240-9F9C-5375947E81D7}"/>
                  </a:ext>
                </a:extLst>
              </p:cNvPr>
              <p:cNvSpPr txBox="1"/>
              <p:nvPr/>
            </p:nvSpPr>
            <p:spPr>
              <a:xfrm>
                <a:off x="2581053" y="4751999"/>
                <a:ext cx="6435356" cy="1631216"/>
              </a:xfrm>
              <a:prstGeom prst="rect">
                <a:avLst/>
              </a:prstGeom>
              <a:noFill/>
            </p:spPr>
            <p:txBody>
              <a:bodyPr wrap="square">
                <a:spAutoFit/>
              </a:bodyPr>
              <a:lstStyle/>
              <a:p>
                <a:r>
                  <a:rPr lang="en-US" sz="2000" dirty="0">
                    <a:solidFill>
                      <a:schemeClr val="bg1">
                        <a:lumMod val="65000"/>
                      </a:schemeClr>
                    </a:solidFill>
                    <a:latin typeface="Times New Roman" panose="02020603050405020304" pitchFamily="18" charset="0"/>
                    <a:cs typeface="Times New Roman" panose="02020603050405020304" pitchFamily="18" charset="0"/>
                  </a:rPr>
                  <a:t>create_clock -period 2 [</a:t>
                </a:r>
                <a:r>
                  <a:rPr lang="en-US" sz="2000" dirty="0" err="1">
                    <a:solidFill>
                      <a:schemeClr val="bg1">
                        <a:lumMod val="65000"/>
                      </a:schemeClr>
                    </a:solidFill>
                    <a:latin typeface="Times New Roman" panose="02020603050405020304" pitchFamily="18" charset="0"/>
                    <a:cs typeface="Times New Roman" panose="02020603050405020304" pitchFamily="18" charset="0"/>
                  </a:rPr>
                  <a:t>get_ports</a:t>
                </a:r>
                <a:r>
                  <a:rPr lang="en-US" sz="2000" dirty="0">
                    <a:solidFill>
                      <a:schemeClr val="bg1">
                        <a:lumMod val="65000"/>
                      </a:schemeClr>
                    </a:solidFill>
                    <a:latin typeface="Times New Roman" panose="02020603050405020304" pitchFamily="18" charset="0"/>
                    <a:cs typeface="Times New Roman" panose="02020603050405020304" pitchFamily="18" charset="0"/>
                  </a:rPr>
                  <a:t> </a:t>
                </a:r>
                <a:r>
                  <a:rPr lang="en-US" sz="2000" dirty="0" err="1">
                    <a:solidFill>
                      <a:schemeClr val="bg1">
                        <a:lumMod val="65000"/>
                      </a:schemeClr>
                    </a:solidFill>
                    <a:latin typeface="Times New Roman" panose="02020603050405020304" pitchFamily="18" charset="0"/>
                    <a:cs typeface="Times New Roman" panose="02020603050405020304" pitchFamily="18" charset="0"/>
                  </a:rPr>
                  <a:t>Clk</a:t>
                </a:r>
                <a:r>
                  <a:rPr lang="en-US" sz="2000" dirty="0">
                    <a:solidFill>
                      <a:schemeClr val="bg1">
                        <a:lumMod val="65000"/>
                      </a:schemeClr>
                    </a:solidFill>
                    <a:latin typeface="Times New Roman" panose="02020603050405020304" pitchFamily="18" charset="0"/>
                    <a:cs typeface="Times New Roman" panose="02020603050405020304" pitchFamily="18" charset="0"/>
                  </a:rPr>
                  <a:t>]</a:t>
                </a:r>
              </a:p>
              <a:p>
                <a:r>
                  <a:rPr lang="en-US" sz="2000" dirty="0" err="1">
                    <a:solidFill>
                      <a:schemeClr val="bg1">
                        <a:lumMod val="65000"/>
                      </a:schemeClr>
                    </a:solidFill>
                    <a:latin typeface="Times New Roman" panose="02020603050405020304" pitchFamily="18" charset="0"/>
                    <a:cs typeface="Times New Roman" panose="02020603050405020304" pitchFamily="18" charset="0"/>
                  </a:rPr>
                  <a:t>set_clock_uncertainty</a:t>
                </a:r>
                <a:r>
                  <a:rPr lang="en-US" sz="2000" dirty="0">
                    <a:solidFill>
                      <a:schemeClr val="bg1">
                        <a:lumMod val="65000"/>
                      </a:schemeClr>
                    </a:solidFill>
                    <a:latin typeface="Times New Roman" panose="02020603050405020304" pitchFamily="18" charset="0"/>
                    <a:cs typeface="Times New Roman" panose="02020603050405020304" pitchFamily="18" charset="0"/>
                  </a:rPr>
                  <a:t> -setup 0.3 [</a:t>
                </a:r>
                <a:r>
                  <a:rPr lang="en-US" sz="2000" dirty="0" err="1">
                    <a:solidFill>
                      <a:schemeClr val="bg1">
                        <a:lumMod val="65000"/>
                      </a:schemeClr>
                    </a:solidFill>
                    <a:latin typeface="Times New Roman" panose="02020603050405020304" pitchFamily="18" charset="0"/>
                    <a:cs typeface="Times New Roman" panose="02020603050405020304" pitchFamily="18" charset="0"/>
                  </a:rPr>
                  <a:t>get_clocks</a:t>
                </a:r>
                <a:r>
                  <a:rPr lang="en-US" sz="2000" dirty="0">
                    <a:solidFill>
                      <a:schemeClr val="bg1">
                        <a:lumMod val="65000"/>
                      </a:schemeClr>
                    </a:solidFill>
                    <a:latin typeface="Times New Roman" panose="02020603050405020304" pitchFamily="18" charset="0"/>
                    <a:cs typeface="Times New Roman" panose="02020603050405020304" pitchFamily="18" charset="0"/>
                  </a:rPr>
                  <a:t> </a:t>
                </a:r>
                <a:r>
                  <a:rPr lang="en-US" sz="2000" dirty="0" err="1">
                    <a:solidFill>
                      <a:schemeClr val="bg1">
                        <a:lumMod val="65000"/>
                      </a:schemeClr>
                    </a:solidFill>
                    <a:latin typeface="Times New Roman" panose="02020603050405020304" pitchFamily="18" charset="0"/>
                    <a:cs typeface="Times New Roman" panose="02020603050405020304" pitchFamily="18" charset="0"/>
                  </a:rPr>
                  <a:t>Clk</a:t>
                </a:r>
                <a:r>
                  <a:rPr lang="en-US" sz="2000" dirty="0">
                    <a:solidFill>
                      <a:schemeClr val="bg1">
                        <a:lumMod val="65000"/>
                      </a:schemeClr>
                    </a:solidFill>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set_input_delay</a:t>
                </a:r>
                <a:r>
                  <a:rPr lang="en-US" sz="2000" dirty="0">
                    <a:latin typeface="Times New Roman" panose="02020603050405020304" pitchFamily="18" charset="0"/>
                    <a:cs typeface="Times New Roman" panose="02020603050405020304" pitchFamily="18" charset="0"/>
                  </a:rPr>
                  <a:t> -max 0.4 -clock </a:t>
                </a:r>
                <a:r>
                  <a:rPr lang="en-US" sz="2000" dirty="0" err="1">
                    <a:latin typeface="Times New Roman" panose="02020603050405020304" pitchFamily="18" charset="0"/>
                    <a:cs typeface="Times New Roman" panose="02020603050405020304" pitchFamily="18" charset="0"/>
                  </a:rPr>
                  <a:t>Clk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B]</a:t>
                </a:r>
              </a:p>
              <a:p>
                <a:r>
                  <a:rPr lang="en-US" sz="2000" dirty="0" err="1">
                    <a:latin typeface="Times New Roman" panose="02020603050405020304" pitchFamily="18" charset="0"/>
                    <a:cs typeface="Times New Roman" panose="02020603050405020304" pitchFamily="18" charset="0"/>
                  </a:rPr>
                  <a:t>set_output_delay</a:t>
                </a:r>
                <a:r>
                  <a:rPr lang="en-US" sz="2000" dirty="0">
                    <a:latin typeface="Times New Roman" panose="02020603050405020304" pitchFamily="18" charset="0"/>
                    <a:cs typeface="Times New Roman" panose="02020603050405020304" pitchFamily="18" charset="0"/>
                  </a:rPr>
                  <a:t> -max 0.3 -clock </a:t>
                </a:r>
                <a:r>
                  <a:rPr lang="en-US" sz="2000" dirty="0" err="1">
                    <a:latin typeface="Times New Roman" panose="02020603050405020304" pitchFamily="18" charset="0"/>
                    <a:cs typeface="Times New Roman" panose="02020603050405020304" pitchFamily="18" charset="0"/>
                  </a:rPr>
                  <a:t>Clk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D]</a:t>
                </a:r>
              </a:p>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cs typeface="Times New Roman" panose="02020603050405020304" pitchFamily="18" charset="0"/>
                            </a:rPr>
                          </m:ctrlPr>
                        </m:sSubPr>
                        <m:e>
                          <m:r>
                            <a:rPr lang="en-US" sz="2000" b="0" i="1" smtClean="0">
                              <a:solidFill>
                                <a:srgbClr val="FF0000"/>
                              </a:solidFill>
                              <a:latin typeface="Cambria Math" panose="02040503050406030204" pitchFamily="18" charset="0"/>
                              <a:cs typeface="Times New Roman" panose="02020603050405020304" pitchFamily="18" charset="0"/>
                            </a:rPr>
                            <m:t>𝑇</m:t>
                          </m:r>
                        </m:e>
                        <m:sub>
                          <m:r>
                            <a:rPr lang="en-US" sz="2000" b="0" i="1" smtClean="0">
                              <a:solidFill>
                                <a:srgbClr val="FF0000"/>
                              </a:solidFill>
                              <a:latin typeface="Cambria Math" panose="02040503050406030204" pitchFamily="18" charset="0"/>
                              <a:cs typeface="Times New Roman" panose="02020603050405020304" pitchFamily="18" charset="0"/>
                            </a:rPr>
                            <m:t>𝐹</m:t>
                          </m:r>
                          <m:r>
                            <a:rPr lang="en-US" sz="2000" b="0" i="1" smtClean="0">
                              <a:solidFill>
                                <a:srgbClr val="FF0000"/>
                              </a:solidFill>
                              <a:latin typeface="Cambria Math" panose="02040503050406030204" pitchFamily="18" charset="0"/>
                              <a:cs typeface="Times New Roman" panose="02020603050405020304" pitchFamily="18" charset="0"/>
                            </a:rPr>
                            <m:t>,</m:t>
                          </m:r>
                          <m:r>
                            <a:rPr lang="en-US" sz="2000" b="0" i="1" smtClean="0">
                              <a:solidFill>
                                <a:srgbClr val="FF0000"/>
                              </a:solidFill>
                              <a:latin typeface="Cambria Math" panose="02040503050406030204" pitchFamily="18" charset="0"/>
                              <a:cs typeface="Times New Roman" panose="02020603050405020304" pitchFamily="18" charset="0"/>
                            </a:rPr>
                            <m:t>𝑚𝑎𝑥</m:t>
                          </m:r>
                        </m:sub>
                      </m:sSub>
                      <m:r>
                        <a:rPr lang="en-US" sz="2000" b="0" i="1" smtClean="0">
                          <a:solidFill>
                            <a:srgbClr val="FF0000"/>
                          </a:solidFill>
                          <a:latin typeface="Cambria Math" panose="02040503050406030204" pitchFamily="18" charset="0"/>
                          <a:cs typeface="Times New Roman" panose="02020603050405020304" pitchFamily="18" charset="0"/>
                        </a:rPr>
                        <m:t>=2 −0.3 −0.4 −0.3=1.0 </m:t>
                      </m:r>
                      <m:r>
                        <a:rPr lang="en-US" sz="2000" b="0" i="1" smtClean="0">
                          <a:solidFill>
                            <a:srgbClr val="FF0000"/>
                          </a:solidFill>
                          <a:latin typeface="Cambria Math" panose="02040503050406030204" pitchFamily="18" charset="0"/>
                          <a:cs typeface="Times New Roman" panose="02020603050405020304" pitchFamily="18" charset="0"/>
                        </a:rPr>
                        <m:t>𝑛𝑠</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36B8A916-08F5-4240-9F9C-5375947E81D7}"/>
                  </a:ext>
                </a:extLst>
              </p:cNvPr>
              <p:cNvSpPr txBox="1">
                <a:spLocks noRot="1" noChangeAspect="1" noMove="1" noResize="1" noEditPoints="1" noAdjustHandles="1" noChangeArrowheads="1" noChangeShapeType="1" noTextEdit="1"/>
              </p:cNvSpPr>
              <p:nvPr/>
            </p:nvSpPr>
            <p:spPr>
              <a:xfrm>
                <a:off x="2581053" y="4751999"/>
                <a:ext cx="6435356" cy="1631216"/>
              </a:xfrm>
              <a:prstGeom prst="rect">
                <a:avLst/>
              </a:prstGeom>
              <a:blipFill>
                <a:blip r:embed="rId5"/>
                <a:stretch>
                  <a:fillRect l="-947" t="-2247"/>
                </a:stretch>
              </a:blipFill>
            </p:spPr>
            <p:txBody>
              <a:bodyPr/>
              <a:lstStyle/>
              <a:p>
                <a:r>
                  <a:rPr lang="en-US">
                    <a:noFill/>
                  </a:rPr>
                  <a:t> </a:t>
                </a:r>
              </a:p>
            </p:txBody>
          </p:sp>
        </mc:Fallback>
      </mc:AlternateContent>
    </p:spTree>
    <p:extLst>
      <p:ext uri="{BB962C8B-B14F-4D97-AF65-F5344CB8AC3E}">
        <p14:creationId xmlns:p14="http://schemas.microsoft.com/office/powerpoint/2010/main" val="5256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B239B0-35BD-40F5-86E6-A7E988FA87E3}"/>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Constraining a Purely Combinational Design</a:t>
            </a:r>
          </a:p>
        </p:txBody>
      </p:sp>
      <p:pic>
        <p:nvPicPr>
          <p:cNvPr id="4" name="Picture 3">
            <a:extLst>
              <a:ext uri="{FF2B5EF4-FFF2-40B4-BE49-F238E27FC236}">
                <a16:creationId xmlns:a16="http://schemas.microsoft.com/office/drawing/2014/main" id="{59F7B75D-725F-4766-AF0B-46C481261D8E}"/>
              </a:ext>
            </a:extLst>
          </p:cNvPr>
          <p:cNvPicPr>
            <a:picLocks noChangeAspect="1"/>
          </p:cNvPicPr>
          <p:nvPr/>
        </p:nvPicPr>
        <p:blipFill>
          <a:blip r:embed="rId2"/>
          <a:stretch>
            <a:fillRect/>
          </a:stretch>
        </p:blipFill>
        <p:spPr>
          <a:xfrm>
            <a:off x="1968574" y="1403941"/>
            <a:ext cx="7829550" cy="2476500"/>
          </a:xfrm>
          <a:prstGeom prst="rect">
            <a:avLst/>
          </a:prstGeom>
        </p:spPr>
      </p:pic>
      <p:sp>
        <p:nvSpPr>
          <p:cNvPr id="5" name="TextBox 4">
            <a:extLst>
              <a:ext uri="{FF2B5EF4-FFF2-40B4-BE49-F238E27FC236}">
                <a16:creationId xmlns:a16="http://schemas.microsoft.com/office/drawing/2014/main" id="{CD7FF3D3-D259-48C8-A9DC-040976C40448}"/>
              </a:ext>
            </a:extLst>
          </p:cNvPr>
          <p:cNvSpPr txBox="1"/>
          <p:nvPr/>
        </p:nvSpPr>
        <p:spPr>
          <a:xfrm>
            <a:off x="1690338" y="4608354"/>
            <a:ext cx="7829550" cy="430887"/>
          </a:xfrm>
          <a:prstGeom prst="rect">
            <a:avLst/>
          </a:prstGeom>
          <a:solidFill>
            <a:schemeClr val="accent4">
              <a:lumMod val="20000"/>
              <a:lumOff val="80000"/>
            </a:schemeClr>
          </a:solidFill>
        </p:spPr>
        <p:txBody>
          <a:bodyPr wrap="square" rtlCol="0">
            <a:spAutoFit/>
          </a:bodyPr>
          <a:lstStyle/>
          <a:p>
            <a:r>
              <a:rPr lang="en-US" sz="2200" b="1" dirty="0">
                <a:latin typeface="Times New Roman" panose="02020603050405020304" pitchFamily="18" charset="0"/>
                <a:cs typeface="Times New Roman" panose="02020603050405020304" pitchFamily="18" charset="0"/>
              </a:rPr>
              <a:t>What is difference between this Design and The pervious one?</a:t>
            </a:r>
          </a:p>
        </p:txBody>
      </p:sp>
      <p:pic>
        <p:nvPicPr>
          <p:cNvPr id="6" name="Picture 5">
            <a:extLst>
              <a:ext uri="{FF2B5EF4-FFF2-40B4-BE49-F238E27FC236}">
                <a16:creationId xmlns:a16="http://schemas.microsoft.com/office/drawing/2014/main" id="{E2A1B176-D08E-4DFD-AFB5-3055BD6FD090}"/>
              </a:ext>
            </a:extLst>
          </p:cNvPr>
          <p:cNvPicPr>
            <a:picLocks noChangeAspect="1"/>
          </p:cNvPicPr>
          <p:nvPr/>
        </p:nvPicPr>
        <p:blipFill>
          <a:blip r:embed="rId3"/>
          <a:stretch>
            <a:fillRect/>
          </a:stretch>
        </p:blipFill>
        <p:spPr>
          <a:xfrm>
            <a:off x="899763" y="4220091"/>
            <a:ext cx="790575" cy="819150"/>
          </a:xfrm>
          <a:prstGeom prst="rect">
            <a:avLst/>
          </a:prstGeom>
        </p:spPr>
      </p:pic>
    </p:spTree>
    <p:extLst>
      <p:ext uri="{BB962C8B-B14F-4D97-AF65-F5344CB8AC3E}">
        <p14:creationId xmlns:p14="http://schemas.microsoft.com/office/powerpoint/2010/main" val="20111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9DFE19-5262-43ED-BEF8-DF2C28AEE170}"/>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Answer: Use a Virtual Clock!</a:t>
            </a:r>
          </a:p>
        </p:txBody>
      </p:sp>
      <p:sp>
        <p:nvSpPr>
          <p:cNvPr id="4" name="TextBox 3">
            <a:extLst>
              <a:ext uri="{FF2B5EF4-FFF2-40B4-BE49-F238E27FC236}">
                <a16:creationId xmlns:a16="http://schemas.microsoft.com/office/drawing/2014/main" id="{42CE0EBB-FB0D-4B74-829D-3B7CD7202443}"/>
              </a:ext>
            </a:extLst>
          </p:cNvPr>
          <p:cNvSpPr txBox="1"/>
          <p:nvPr/>
        </p:nvSpPr>
        <p:spPr>
          <a:xfrm>
            <a:off x="667192" y="1838903"/>
            <a:ext cx="8498073" cy="1938992"/>
          </a:xfrm>
          <a:prstGeom prst="rect">
            <a:avLst/>
          </a:prstGeom>
          <a:noFill/>
        </p:spPr>
        <p:txBody>
          <a:bodyPr wrap="square">
            <a:spAutoFit/>
          </a:bodyPr>
          <a:lstStyle/>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Answer:</a:t>
            </a:r>
          </a:p>
          <a:p>
            <a:pPr marL="342900" indent="-342900">
              <a:buClr>
                <a:schemeClr val="accent1">
                  <a:lumMod val="40000"/>
                  <a:lumOff val="6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A clock that is not connected to any port or pin within the current design</a:t>
            </a:r>
          </a:p>
          <a:p>
            <a:pPr marL="342900" indent="-342900">
              <a:buClr>
                <a:schemeClr val="accent1">
                  <a:lumMod val="40000"/>
                  <a:lumOff val="6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Serves as a reference for input or output delays</a:t>
            </a:r>
          </a:p>
          <a:p>
            <a:pPr marL="342900" indent="-342900">
              <a:buClr>
                <a:schemeClr val="accent1">
                  <a:lumMod val="40000"/>
                  <a:lumOff val="60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Creates a clock object with a user-specified name within Compiler's memory</a:t>
            </a:r>
          </a:p>
        </p:txBody>
      </p:sp>
      <p:pic>
        <p:nvPicPr>
          <p:cNvPr id="6" name="Picture 5">
            <a:extLst>
              <a:ext uri="{FF2B5EF4-FFF2-40B4-BE49-F238E27FC236}">
                <a16:creationId xmlns:a16="http://schemas.microsoft.com/office/drawing/2014/main" id="{5AE00736-C4A5-4F73-9BDE-F64667F3A48F}"/>
              </a:ext>
            </a:extLst>
          </p:cNvPr>
          <p:cNvPicPr>
            <a:picLocks noChangeAspect="1"/>
          </p:cNvPicPr>
          <p:nvPr/>
        </p:nvPicPr>
        <p:blipFill>
          <a:blip r:embed="rId2"/>
          <a:stretch>
            <a:fillRect/>
          </a:stretch>
        </p:blipFill>
        <p:spPr>
          <a:xfrm>
            <a:off x="3362435" y="1267932"/>
            <a:ext cx="3914775" cy="685800"/>
          </a:xfrm>
          <a:prstGeom prst="rect">
            <a:avLst/>
          </a:prstGeom>
        </p:spPr>
      </p:pic>
      <p:pic>
        <p:nvPicPr>
          <p:cNvPr id="10" name="Picture 9">
            <a:extLst>
              <a:ext uri="{FF2B5EF4-FFF2-40B4-BE49-F238E27FC236}">
                <a16:creationId xmlns:a16="http://schemas.microsoft.com/office/drawing/2014/main" id="{8763187D-930B-48C0-A966-3FD42B37643F}"/>
              </a:ext>
            </a:extLst>
          </p:cNvPr>
          <p:cNvPicPr>
            <a:picLocks noChangeAspect="1"/>
          </p:cNvPicPr>
          <p:nvPr/>
        </p:nvPicPr>
        <p:blipFill>
          <a:blip r:embed="rId3"/>
          <a:stretch>
            <a:fillRect/>
          </a:stretch>
        </p:blipFill>
        <p:spPr>
          <a:xfrm>
            <a:off x="1847959" y="4051891"/>
            <a:ext cx="6943725" cy="1752600"/>
          </a:xfrm>
          <a:prstGeom prst="rect">
            <a:avLst/>
          </a:prstGeom>
        </p:spPr>
      </p:pic>
    </p:spTree>
    <p:extLst>
      <p:ext uri="{BB962C8B-B14F-4D97-AF65-F5344CB8AC3E}">
        <p14:creationId xmlns:p14="http://schemas.microsoft.com/office/powerpoint/2010/main" val="270315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53ED6F-F8C0-4EA1-A5BE-0ADC7188A19E}"/>
              </a:ext>
            </a:extLst>
          </p:cNvPr>
          <p:cNvSpPr>
            <a:spLocks noGrp="1"/>
          </p:cNvSpPr>
          <p:nvPr>
            <p:ph type="title"/>
          </p:nvPr>
        </p:nvSpPr>
        <p:spPr>
          <a:xfrm>
            <a:off x="246274" y="299137"/>
            <a:ext cx="11699451" cy="850933"/>
          </a:xfrm>
          <a:solidFill>
            <a:schemeClr val="accent1"/>
          </a:solidFill>
        </p:spPr>
        <p:txBody>
          <a:bodyPr>
            <a:normAutofit/>
          </a:bodyPr>
          <a:lstStyle/>
          <a:p>
            <a:r>
              <a:rPr lang="en-US" b="1" dirty="0">
                <a:effectLst/>
                <a:latin typeface="Times New Roman" panose="02020603050405020304" pitchFamily="18" charset="0"/>
                <a:ea typeface="Arial" panose="020B0604020202020204" pitchFamily="34" charset="0"/>
                <a:cs typeface="Times New Roman" panose="02020603050405020304" pitchFamily="18" charset="0"/>
              </a:rPr>
              <a:t>Synchronous Design - Reminder</a:t>
            </a:r>
            <a:endParaRPr lang="en-US" b="1" dirty="0">
              <a:latin typeface="Times New Roman" panose="02020603050405020304" pitchFamily="18" charset="0"/>
              <a:cs typeface="Times New Roman" panose="02020603050405020304" pitchFamily="18" charset="0"/>
            </a:endParaRPr>
          </a:p>
        </p:txBody>
      </p:sp>
      <p:pic>
        <p:nvPicPr>
          <p:cNvPr id="4" name="image16.png">
            <a:extLst>
              <a:ext uri="{FF2B5EF4-FFF2-40B4-BE49-F238E27FC236}">
                <a16:creationId xmlns:a16="http://schemas.microsoft.com/office/drawing/2014/main" id="{E96F8276-40F2-4EB7-83DA-445355441B97}"/>
              </a:ext>
            </a:extLst>
          </p:cNvPr>
          <p:cNvPicPr>
            <a:picLocks noChangeAspect="1"/>
          </p:cNvPicPr>
          <p:nvPr/>
        </p:nvPicPr>
        <p:blipFill>
          <a:blip r:embed="rId2" cstate="print"/>
          <a:stretch>
            <a:fillRect/>
          </a:stretch>
        </p:blipFill>
        <p:spPr>
          <a:xfrm>
            <a:off x="6486673" y="1232643"/>
            <a:ext cx="5591175" cy="309181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B87267-5754-4FCB-85BE-C4C319836453}"/>
                  </a:ext>
                </a:extLst>
              </p:cNvPr>
              <p:cNvSpPr txBox="1"/>
              <p:nvPr/>
            </p:nvSpPr>
            <p:spPr>
              <a:xfrm>
                <a:off x="168965" y="1259306"/>
                <a:ext cx="11908883" cy="3792577"/>
              </a:xfrm>
              <a:prstGeom prst="rect">
                <a:avLst/>
              </a:prstGeom>
              <a:noFill/>
            </p:spPr>
            <p:txBody>
              <a:bodyPr wrap="square" rtlCol="0">
                <a:spAutoFit/>
              </a:bodyPr>
              <a:lstStyle/>
              <a:p>
                <a:pPr marL="285750" marR="0" lvl="0" indent="-285750" rtl="0">
                  <a:spcBef>
                    <a:spcPts val="1210"/>
                  </a:spcBef>
                  <a:spcAft>
                    <a:spcPts val="0"/>
                  </a:spcAft>
                  <a:buSzPts val="2800"/>
                  <a:buFont typeface="Arial" panose="020B0604020202020204" pitchFamily="34" charset="0"/>
                  <a:buChar char="•"/>
                  <a:tabLst>
                    <a:tab pos="659130" algn="l"/>
                  </a:tabLst>
                </a:pPr>
                <a:r>
                  <a:rPr lang="en-US" b="1" dirty="0">
                    <a:latin typeface="Times New Roman" panose="02020603050405020304" pitchFamily="18" charset="0"/>
                    <a:cs typeface="Times New Roman" panose="02020603050405020304" pitchFamily="18" charset="0"/>
                  </a:rPr>
                  <a:t>The </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majority of digital designs are</a:t>
                </a:r>
                <a:r>
                  <a:rPr lang="en-US" sz="1800" b="1" spc="-4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i="1" dirty="0">
                    <a:effectLst/>
                    <a:latin typeface="Times New Roman" panose="02020603050405020304" pitchFamily="18" charset="0"/>
                    <a:ea typeface="Arial" panose="020B0604020202020204" pitchFamily="34" charset="0"/>
                    <a:cs typeface="Times New Roman" panose="02020603050405020304" pitchFamily="18" charset="0"/>
                  </a:rPr>
                  <a:t>Synchronous</a:t>
                </a:r>
                <a:endParaRPr lang="en-US" sz="1800" b="1" dirty="0">
                  <a:effectLst/>
                  <a:latin typeface="Times New Roman" panose="02020603050405020304" pitchFamily="18" charset="0"/>
                  <a:ea typeface="Arial" panose="020B0604020202020204" pitchFamily="34" charset="0"/>
                  <a:cs typeface="Times New Roman" panose="02020603050405020304" pitchFamily="18" charset="0"/>
                </a:endParaRPr>
              </a:p>
              <a:p>
                <a:pPr marL="658495" marR="0">
                  <a:spcBef>
                    <a:spcPts val="145"/>
                  </a:spcBef>
                  <a:spcAft>
                    <a:spcPts val="0"/>
                  </a:spcAft>
                </a:pP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and constructed with </a:t>
                </a:r>
                <a:r>
                  <a:rPr lang="en-US" sz="1800" b="1" i="1" dirty="0">
                    <a:effectLst/>
                    <a:latin typeface="Times New Roman" panose="02020603050405020304" pitchFamily="18" charset="0"/>
                    <a:ea typeface="Arial" panose="020B0604020202020204" pitchFamily="34" charset="0"/>
                    <a:cs typeface="Times New Roman" panose="02020603050405020304" pitchFamily="18" charset="0"/>
                  </a:rPr>
                  <a:t>Sequential Elements</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a:t>
                </a:r>
              </a:p>
              <a:p>
                <a:pPr marL="944245" marR="0" indent="-285750">
                  <a:spcBef>
                    <a:spcPts val="145"/>
                  </a:spcBef>
                  <a:spcAft>
                    <a:spcPts val="0"/>
                  </a:spcAft>
                  <a:buFont typeface="Arial" panose="020B0604020202020204" pitchFamily="34" charset="0"/>
                  <a:buChar char="•"/>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Synchronous design eliminates </a:t>
                </a:r>
                <a:r>
                  <a:rPr lang="en-US" sz="1800" spc="-15" dirty="0">
                    <a:effectLst/>
                    <a:latin typeface="Times New Roman" panose="02020603050405020304" pitchFamily="18" charset="0"/>
                    <a:ea typeface="Arial" panose="020B0604020202020204" pitchFamily="34" charset="0"/>
                    <a:cs typeface="Times New Roman" panose="02020603050405020304" pitchFamily="18" charset="0"/>
                  </a:rPr>
                  <a:t>races </a:t>
                </a:r>
                <a:br>
                  <a:rPr lang="en-US" sz="1800" spc="-15" dirty="0">
                    <a:effectLst/>
                    <a:latin typeface="Times New Roman" panose="02020603050405020304" pitchFamily="18" charset="0"/>
                    <a:ea typeface="Arial" panose="020B0604020202020204" pitchFamily="34" charset="0"/>
                    <a:cs typeface="Times New Roman" panose="02020603050405020304" pitchFamily="18" charset="0"/>
                  </a:rPr>
                </a:br>
                <a:r>
                  <a:rPr lang="en-US" sz="1800" dirty="0">
                    <a:effectLst/>
                    <a:latin typeface="Times New Roman" panose="02020603050405020304" pitchFamily="18" charset="0"/>
                    <a:ea typeface="Arial" panose="020B0604020202020204" pitchFamily="34" charset="0"/>
                    <a:cs typeface="Times New Roman" panose="02020603050405020304" pitchFamily="18" charset="0"/>
                  </a:rPr>
                  <a:t>(like a traffic</a:t>
                </a:r>
                <a:r>
                  <a:rPr lang="en-US" sz="1800" spc="-5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light).</a:t>
                </a:r>
              </a:p>
              <a:p>
                <a:pPr marL="944245" marR="0" indent="-285750">
                  <a:spcBef>
                    <a:spcPts val="145"/>
                  </a:spcBef>
                  <a:spcAft>
                    <a:spcPts val="0"/>
                  </a:spcAft>
                  <a:buFont typeface="Arial" panose="020B0604020202020204" pitchFamily="34" charset="0"/>
                  <a:buChar char="•"/>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Pipelining increases</a:t>
                </a:r>
                <a:r>
                  <a:rPr lang="en-US" sz="1800" spc="-4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throughput</a:t>
                </a:r>
                <a:r>
                  <a:rPr lang="en-US" dirty="0">
                    <a:latin typeface="Times New Roman" panose="02020603050405020304" pitchFamily="18" charset="0"/>
                    <a:ea typeface="Arial" panose="020B0604020202020204" pitchFamily="34" charset="0"/>
                    <a:cs typeface="Times New Roman" panose="02020603050405020304" pitchFamily="18" charset="0"/>
                  </a:rPr>
                  <a:t>.</a:t>
                </a:r>
              </a:p>
              <a:p>
                <a:pPr marL="285750" marR="0" lvl="0" indent="-285750" rtl="0">
                  <a:spcBef>
                    <a:spcPts val="445"/>
                  </a:spcBef>
                  <a:spcAft>
                    <a:spcPts val="0"/>
                  </a:spcAft>
                  <a:buSzPts val="2800"/>
                  <a:buFont typeface="Arial" panose="020B0604020202020204" pitchFamily="34" charset="0"/>
                  <a:buChar char="•"/>
                  <a:tabLst>
                    <a:tab pos="659130" algn="l"/>
                  </a:tabLst>
                </a:pPr>
                <a:r>
                  <a:rPr lang="en-US" b="1" spc="-20" dirty="0">
                    <a:latin typeface="Times New Roman" panose="02020603050405020304" pitchFamily="18" charset="0"/>
                    <a:ea typeface="Arial" panose="020B0604020202020204" pitchFamily="34" charset="0"/>
                    <a:cs typeface="Times New Roman" panose="02020603050405020304" pitchFamily="18" charset="0"/>
                  </a:rPr>
                  <a:t>We </a:t>
                </a:r>
                <a:r>
                  <a:rPr lang="en-US" b="1" dirty="0">
                    <a:latin typeface="Times New Roman" panose="02020603050405020304" pitchFamily="18" charset="0"/>
                    <a:ea typeface="Arial" panose="020B0604020202020204" pitchFamily="34" charset="0"/>
                    <a:cs typeface="Times New Roman" panose="02020603050405020304" pitchFamily="18" charset="0"/>
                  </a:rPr>
                  <a:t>will assume that all </a:t>
                </a:r>
                <a:r>
                  <a:rPr lang="en-US" b="1" i="1" dirty="0">
                    <a:latin typeface="Times New Roman" panose="02020603050405020304" pitchFamily="18" charset="0"/>
                    <a:ea typeface="Arial" panose="020B0604020202020204" pitchFamily="34" charset="0"/>
                    <a:cs typeface="Times New Roman" panose="02020603050405020304" pitchFamily="18" charset="0"/>
                  </a:rPr>
                  <a:t>sequential</a:t>
                </a:r>
                <a:r>
                  <a:rPr lang="en-US" b="1" i="1" spc="-15" dirty="0">
                    <a:latin typeface="Times New Roman" panose="02020603050405020304" pitchFamily="18" charset="0"/>
                    <a:ea typeface="Arial" panose="020B0604020202020204" pitchFamily="34" charset="0"/>
                    <a:cs typeface="Times New Roman" panose="02020603050405020304" pitchFamily="18" charset="0"/>
                  </a:rPr>
                  <a:t> </a:t>
                </a:r>
                <a:r>
                  <a:rPr lang="en-US" b="1" dirty="0">
                    <a:latin typeface="Times New Roman" panose="02020603050405020304" pitchFamily="18" charset="0"/>
                    <a:ea typeface="Arial" panose="020B0604020202020204" pitchFamily="34" charset="0"/>
                    <a:cs typeface="Times New Roman" panose="02020603050405020304" pitchFamily="18" charset="0"/>
                  </a:rPr>
                  <a:t>are</a:t>
                </a:r>
                <a:endParaRPr lang="en-US" dirty="0">
                  <a:latin typeface="Times New Roman" panose="02020603050405020304" pitchFamily="18" charset="0"/>
                  <a:ea typeface="Arial" panose="020B0604020202020204" pitchFamily="34" charset="0"/>
                  <a:cs typeface="Times New Roman" panose="02020603050405020304" pitchFamily="18" charset="0"/>
                </a:endParaRPr>
              </a:p>
              <a:p>
                <a:pPr lvl="0">
                  <a:spcBef>
                    <a:spcPts val="445"/>
                  </a:spcBef>
                  <a:buSzPts val="2800"/>
                  <a:tabLst>
                    <a:tab pos="659130" algn="l"/>
                  </a:tabLst>
                </a:pPr>
                <a:r>
                  <a:rPr lang="en-US" b="1" i="1" dirty="0">
                    <a:latin typeface="Times New Roman" panose="02020603050405020304" pitchFamily="18" charset="0"/>
                    <a:ea typeface="Arial" panose="020B0604020202020204" pitchFamily="34" charset="0"/>
                    <a:cs typeface="Times New Roman" panose="02020603050405020304" pitchFamily="18" charset="0"/>
                  </a:rPr>
                  <a:t>     Edge-Triggered</a:t>
                </a:r>
                <a:r>
                  <a:rPr lang="en-US" b="1" dirty="0">
                    <a:latin typeface="Times New Roman" panose="02020603050405020304" pitchFamily="18" charset="0"/>
                    <a:ea typeface="Arial" panose="020B0604020202020204" pitchFamily="34" charset="0"/>
                    <a:cs typeface="Times New Roman" panose="02020603050405020304" pitchFamily="18" charset="0"/>
                  </a:rPr>
                  <a:t>, using D-Flip Flops as registers</a:t>
                </a:r>
              </a:p>
              <a:p>
                <a:pPr marL="285750" lvl="0" indent="-285750">
                  <a:spcBef>
                    <a:spcPts val="445"/>
                  </a:spcBef>
                  <a:buSzPts val="2800"/>
                  <a:buFont typeface="Arial" panose="020B0604020202020204" pitchFamily="34" charset="0"/>
                  <a:buChar char="•"/>
                  <a:tabLst>
                    <a:tab pos="659130" algn="l"/>
                  </a:tabLst>
                </a:pP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D-Flip Flops have three critical timing</a:t>
                </a:r>
                <a:r>
                  <a:rPr lang="en-US" sz="1800" b="1" spc="-8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parameters:</a:t>
                </a:r>
              </a:p>
              <a:p>
                <a:pPr marL="742950" marR="0" lvl="1" indent="-285750" rtl="0">
                  <a:spcBef>
                    <a:spcPts val="690"/>
                  </a:spcBef>
                  <a:spcAft>
                    <a:spcPts val="0"/>
                  </a:spcAft>
                  <a:buSzPts val="2000"/>
                  <a:buFont typeface="Arial" panose="020B0604020202020204" pitchFamily="34" charset="0"/>
                  <a:buChar char="•"/>
                  <a:tabLst>
                    <a:tab pos="1059180" algn="l"/>
                    <a:tab pos="1059815" algn="l"/>
                  </a:tabLst>
                </a:pPr>
                <a14:m>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𝑡</m:t>
                        </m:r>
                      </m:e>
                      <m:sub>
                        <m:r>
                          <a:rPr lang="en-US" b="0" i="1" dirty="0" smtClean="0">
                            <a:latin typeface="Cambria Math" panose="02040503050406030204" pitchFamily="18" charset="0"/>
                            <a:cs typeface="Times New Roman" panose="02020603050405020304" pitchFamily="18" charset="0"/>
                          </a:rPr>
                          <m:t>𝑐</m:t>
                        </m:r>
                        <m:r>
                          <a:rPr lang="en-US" b="0" i="1" dirty="0" smtClean="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𝑞</m:t>
                        </m:r>
                      </m:sub>
                    </m:sSub>
                  </m:oMath>
                </a14:m>
                <a:r>
                  <a:rPr lang="en-US" sz="1800" dirty="0">
                    <a:effectLst/>
                    <a:latin typeface="Times New Roman" panose="02020603050405020304" pitchFamily="18" charset="0"/>
                    <a:ea typeface="Arial" panose="020B0604020202020204" pitchFamily="34" charset="0"/>
                    <a:cs typeface="Times New Roman" panose="02020603050405020304" pitchFamily="18" charset="0"/>
                  </a:rPr>
                  <a:t>– clock to output: essentially a propagation</a:t>
                </a:r>
                <a:r>
                  <a:rPr lang="en-US" sz="1800" spc="-25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delay</a:t>
                </a:r>
              </a:p>
              <a:p>
                <a:pPr marL="742950" marR="0" lvl="1" indent="-285750">
                  <a:spcBef>
                    <a:spcPts val="45"/>
                  </a:spcBef>
                  <a:spcAft>
                    <a:spcPts val="0"/>
                  </a:spcAft>
                  <a:buSzPts val="2000"/>
                  <a:buFont typeface="Arial" panose="020B0604020202020204" pitchFamily="34" charset="0"/>
                  <a:buChar char="•"/>
                  <a:tabLst>
                    <a:tab pos="1059180" algn="l"/>
                    <a:tab pos="1059815" algn="l"/>
                  </a:tabLst>
                </a:pPr>
                <a14:m>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𝑡</m:t>
                        </m:r>
                      </m:e>
                      <m:sub>
                        <m:r>
                          <a:rPr lang="en-US" b="0" i="1" dirty="0" smtClean="0">
                            <a:latin typeface="Cambria Math" panose="02040503050406030204" pitchFamily="18" charset="0"/>
                            <a:cs typeface="Times New Roman" panose="02020603050405020304" pitchFamily="18" charset="0"/>
                          </a:rPr>
                          <m:t>𝑠𝑒𝑡𝑢𝑝</m:t>
                        </m:r>
                      </m:sub>
                    </m:sSub>
                  </m:oMath>
                </a14:m>
                <a:r>
                  <a:rPr lang="en-US" sz="1800" dirty="0">
                    <a:effectLst/>
                    <a:latin typeface="Times New Roman" panose="02020603050405020304" pitchFamily="18" charset="0"/>
                    <a:ea typeface="Arial" panose="020B0604020202020204" pitchFamily="34" charset="0"/>
                    <a:cs typeface="Times New Roman" panose="02020603050405020304" pitchFamily="18" charset="0"/>
                  </a:rPr>
                  <a:t> – setup time: the time the data needs to arrive before the </a:t>
                </a:r>
                <a:r>
                  <a:rPr lang="en-US" sz="1800" spc="-31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clock</a:t>
                </a:r>
              </a:p>
              <a:p>
                <a:pPr marL="742950" marR="0" lvl="1" indent="-285750">
                  <a:spcBef>
                    <a:spcPts val="40"/>
                  </a:spcBef>
                  <a:spcAft>
                    <a:spcPts val="0"/>
                  </a:spcAft>
                  <a:buSzPts val="2000"/>
                  <a:buFont typeface="Arial" panose="020B0604020202020204" pitchFamily="34" charset="0"/>
                  <a:buChar char="•"/>
                  <a:tabLst>
                    <a:tab pos="1059180" algn="l"/>
                    <a:tab pos="1059815" algn="l"/>
                  </a:tabLst>
                </a:pPr>
                <a14:m>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cs typeface="Times New Roman" panose="02020603050405020304" pitchFamily="18" charset="0"/>
                          </a:rPr>
                          <m:t>𝑡</m:t>
                        </m:r>
                      </m:e>
                      <m:sub>
                        <m:r>
                          <a:rPr lang="en-US" b="0" i="1" dirty="0" smtClean="0">
                            <a:latin typeface="Cambria Math" panose="02040503050406030204" pitchFamily="18" charset="0"/>
                            <a:cs typeface="Times New Roman" panose="02020603050405020304" pitchFamily="18" charset="0"/>
                          </a:rPr>
                          <m:t>h𝑜𝑙𝑑</m:t>
                        </m:r>
                      </m:sub>
                    </m:sSub>
                  </m:oMath>
                </a14:m>
                <a:r>
                  <a:rPr lang="en-US" sz="1800" dirty="0">
                    <a:effectLst/>
                    <a:latin typeface="Times New Roman" panose="02020603050405020304" pitchFamily="18" charset="0"/>
                    <a:ea typeface="Arial" panose="020B0604020202020204" pitchFamily="34" charset="0"/>
                    <a:cs typeface="Times New Roman" panose="02020603050405020304" pitchFamily="18" charset="0"/>
                  </a:rPr>
                  <a:t>– hold time: the time the data has to be stable after the </a:t>
                </a:r>
                <a:r>
                  <a:rPr lang="en-US" sz="1800" spc="-31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clock</a:t>
                </a:r>
              </a:p>
              <a:p>
                <a:pPr marL="285750" lvl="0" indent="-285750">
                  <a:spcBef>
                    <a:spcPts val="445"/>
                  </a:spcBef>
                  <a:buSzPts val="2800"/>
                  <a:buFont typeface="Arial" panose="020B0604020202020204" pitchFamily="34" charset="0"/>
                  <a:buChar char="•"/>
                  <a:tabLst>
                    <a:tab pos="659130" algn="l"/>
                  </a:tabLst>
                </a:pPr>
                <a:endParaRPr lang="en-US" b="1"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CB87267-5754-4FCB-85BE-C4C319836453}"/>
                  </a:ext>
                </a:extLst>
              </p:cNvPr>
              <p:cNvSpPr txBox="1">
                <a:spLocks noRot="1" noChangeAspect="1" noMove="1" noResize="1" noEditPoints="1" noAdjustHandles="1" noChangeArrowheads="1" noChangeShapeType="1" noTextEdit="1"/>
              </p:cNvSpPr>
              <p:nvPr/>
            </p:nvSpPr>
            <p:spPr>
              <a:xfrm>
                <a:off x="168965" y="1259306"/>
                <a:ext cx="11908883" cy="3792577"/>
              </a:xfrm>
              <a:prstGeom prst="rect">
                <a:avLst/>
              </a:prstGeom>
              <a:blipFill>
                <a:blip r:embed="rId3"/>
                <a:stretch>
                  <a:fillRect l="-922" t="-4341"/>
                </a:stretch>
              </a:blipFill>
            </p:spPr>
            <p:txBody>
              <a:bodyPr/>
              <a:lstStyle/>
              <a:p>
                <a:r>
                  <a:rPr lang="en-GB">
                    <a:noFill/>
                  </a:rPr>
                  <a:t> </a:t>
                </a:r>
              </a:p>
            </p:txBody>
          </p:sp>
        </mc:Fallback>
      </mc:AlternateContent>
      <p:sp>
        <p:nvSpPr>
          <p:cNvPr id="16" name="Rectangle 33">
            <a:extLst>
              <a:ext uri="{FF2B5EF4-FFF2-40B4-BE49-F238E27FC236}">
                <a16:creationId xmlns:a16="http://schemas.microsoft.com/office/drawing/2014/main" id="{7A09FC18-9501-4084-B445-7C38736647A1}"/>
              </a:ext>
            </a:extLst>
          </p:cNvPr>
          <p:cNvSpPr>
            <a:spLocks noChangeArrowheads="1"/>
          </p:cNvSpPr>
          <p:nvPr/>
        </p:nvSpPr>
        <p:spPr bwMode="auto">
          <a:xfrm>
            <a:off x="-490193" y="51681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11">
            <a:extLst>
              <a:ext uri="{FF2B5EF4-FFF2-40B4-BE49-F238E27FC236}">
                <a16:creationId xmlns:a16="http://schemas.microsoft.com/office/drawing/2014/main" id="{FD612F76-1D12-4422-9940-A721BEF3A44E}"/>
              </a:ext>
            </a:extLst>
          </p:cNvPr>
          <p:cNvGrpSpPr>
            <a:grpSpLocks/>
          </p:cNvGrpSpPr>
          <p:nvPr/>
        </p:nvGrpSpPr>
        <p:grpSpPr bwMode="auto">
          <a:xfrm>
            <a:off x="2389532" y="5168157"/>
            <a:ext cx="6399213" cy="1092200"/>
            <a:chOff x="4536" y="-1227"/>
            <a:chExt cx="10078" cy="1719"/>
          </a:xfrm>
        </p:grpSpPr>
        <p:pic>
          <p:nvPicPr>
            <p:cNvPr id="2080" name="Picture 32">
              <a:extLst>
                <a:ext uri="{FF2B5EF4-FFF2-40B4-BE49-F238E27FC236}">
                  <a16:creationId xmlns:a16="http://schemas.microsoft.com/office/drawing/2014/main" id="{52590437-4853-4993-8BA1-58C8F0BF8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 y="-993"/>
              <a:ext cx="6827" cy="1203"/>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a:extLst>
                <a:ext uri="{FF2B5EF4-FFF2-40B4-BE49-F238E27FC236}">
                  <a16:creationId xmlns:a16="http://schemas.microsoft.com/office/drawing/2014/main" id="{AA25A917-D9C4-4B4F-A4F8-0A6E7FE11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0" y="-1227"/>
              <a:ext cx="1037" cy="1719"/>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AA8D9012-8F2B-459A-9A9F-2930B581B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4" y="-1184"/>
              <a:ext cx="896" cy="15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9">
              <a:extLst>
                <a:ext uri="{FF2B5EF4-FFF2-40B4-BE49-F238E27FC236}">
                  <a16:creationId xmlns:a16="http://schemas.microsoft.com/office/drawing/2014/main" id="{3CC53298-32C5-4EC6-82BE-5B3AFB1487F9}"/>
                </a:ext>
              </a:extLst>
            </p:cNvPr>
            <p:cNvSpPr>
              <a:spLocks noChangeArrowheads="1"/>
            </p:cNvSpPr>
            <p:nvPr/>
          </p:nvSpPr>
          <p:spPr bwMode="auto">
            <a:xfrm>
              <a:off x="9004" y="-1184"/>
              <a:ext cx="896" cy="1577"/>
            </a:xfrm>
            <a:prstGeom prst="rect">
              <a:avLst/>
            </a:prstGeom>
            <a:noFill/>
            <a:ln w="9144">
              <a:solidFill>
                <a:srgbClr val="74757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6" name="Picture 28">
              <a:extLst>
                <a:ext uri="{FF2B5EF4-FFF2-40B4-BE49-F238E27FC236}">
                  <a16:creationId xmlns:a16="http://schemas.microsoft.com/office/drawing/2014/main" id="{2ED96E4C-B985-449C-8C20-EC0670D90C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0" y="-145"/>
              <a:ext cx="411" cy="538"/>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a:extLst>
                <a:ext uri="{FF2B5EF4-FFF2-40B4-BE49-F238E27FC236}">
                  <a16:creationId xmlns:a16="http://schemas.microsoft.com/office/drawing/2014/main" id="{6328B46D-7552-4689-80EA-DED3131B77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4" y="-102"/>
              <a:ext cx="269" cy="396"/>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26">
              <a:extLst>
                <a:ext uri="{FF2B5EF4-FFF2-40B4-BE49-F238E27FC236}">
                  <a16:creationId xmlns:a16="http://schemas.microsoft.com/office/drawing/2014/main" id="{E4F9BC03-EFA8-4A51-A2F1-8301A509322F}"/>
                </a:ext>
              </a:extLst>
            </p:cNvPr>
            <p:cNvSpPr>
              <a:spLocks/>
            </p:cNvSpPr>
            <p:nvPr/>
          </p:nvSpPr>
          <p:spPr bwMode="auto">
            <a:xfrm>
              <a:off x="9004" y="-102"/>
              <a:ext cx="269" cy="396"/>
            </a:xfrm>
            <a:custGeom>
              <a:avLst/>
              <a:gdLst>
                <a:gd name="T0" fmla="+- 0 9005 9005"/>
                <a:gd name="T1" fmla="*/ T0 w 269"/>
                <a:gd name="T2" fmla="+- 0 -101 -101"/>
                <a:gd name="T3" fmla="*/ -101 h 396"/>
                <a:gd name="T4" fmla="+- 0 9274 9005"/>
                <a:gd name="T5" fmla="*/ T4 w 269"/>
                <a:gd name="T6" fmla="+- 0 97 -101"/>
                <a:gd name="T7" fmla="*/ 97 h 396"/>
                <a:gd name="T8" fmla="+- 0 9005 9005"/>
                <a:gd name="T9" fmla="*/ T8 w 269"/>
                <a:gd name="T10" fmla="+- 0 295 -101"/>
                <a:gd name="T11" fmla="*/ 295 h 396"/>
                <a:gd name="T12" fmla="+- 0 9005 9005"/>
                <a:gd name="T13" fmla="*/ T12 w 269"/>
                <a:gd name="T14" fmla="+- 0 -101 -101"/>
                <a:gd name="T15" fmla="*/ -101 h 396"/>
              </a:gdLst>
              <a:ahLst/>
              <a:cxnLst>
                <a:cxn ang="0">
                  <a:pos x="T1" y="T3"/>
                </a:cxn>
                <a:cxn ang="0">
                  <a:pos x="T5" y="T7"/>
                </a:cxn>
                <a:cxn ang="0">
                  <a:pos x="T9" y="T11"/>
                </a:cxn>
                <a:cxn ang="0">
                  <a:pos x="T13" y="T15"/>
                </a:cxn>
              </a:cxnLst>
              <a:rect l="0" t="0" r="r" b="b"/>
              <a:pathLst>
                <a:path w="269" h="396">
                  <a:moveTo>
                    <a:pt x="0" y="0"/>
                  </a:moveTo>
                  <a:lnTo>
                    <a:pt x="269" y="198"/>
                  </a:lnTo>
                  <a:lnTo>
                    <a:pt x="0" y="396"/>
                  </a:lnTo>
                  <a:lnTo>
                    <a:pt x="0" y="0"/>
                  </a:lnTo>
                  <a:close/>
                </a:path>
              </a:pathLst>
            </a:custGeom>
            <a:noFill/>
            <a:ln w="9144">
              <a:solidFill>
                <a:srgbClr val="97B85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3" name="Picture 25">
              <a:extLst>
                <a:ext uri="{FF2B5EF4-FFF2-40B4-BE49-F238E27FC236}">
                  <a16:creationId xmlns:a16="http://schemas.microsoft.com/office/drawing/2014/main" id="{32FFB993-5B5F-4AC4-B749-9F4256AAFE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0" y="-1213"/>
              <a:ext cx="1011" cy="169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C99647A0-3F1E-4A34-A89E-E48184C3B7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0" y="-1184"/>
              <a:ext cx="898" cy="157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3">
              <a:extLst>
                <a:ext uri="{FF2B5EF4-FFF2-40B4-BE49-F238E27FC236}">
                  <a16:creationId xmlns:a16="http://schemas.microsoft.com/office/drawing/2014/main" id="{FDCC5364-40EB-4498-9F66-E5C4BAFBEF56}"/>
                </a:ext>
              </a:extLst>
            </p:cNvPr>
            <p:cNvSpPr>
              <a:spLocks noChangeArrowheads="1"/>
            </p:cNvSpPr>
            <p:nvPr/>
          </p:nvSpPr>
          <p:spPr bwMode="auto">
            <a:xfrm>
              <a:off x="4610" y="-1184"/>
              <a:ext cx="898" cy="1577"/>
            </a:xfrm>
            <a:prstGeom prst="rect">
              <a:avLst/>
            </a:prstGeom>
            <a:noFill/>
            <a:ln w="9144">
              <a:solidFill>
                <a:srgbClr val="74757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0" name="Picture 22">
              <a:extLst>
                <a:ext uri="{FF2B5EF4-FFF2-40B4-BE49-F238E27FC236}">
                  <a16:creationId xmlns:a16="http://schemas.microsoft.com/office/drawing/2014/main" id="{4670DB52-BDA3-4E54-82B3-8477404F9B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6" y="-145"/>
              <a:ext cx="411" cy="538"/>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a:extLst>
                <a:ext uri="{FF2B5EF4-FFF2-40B4-BE49-F238E27FC236}">
                  <a16:creationId xmlns:a16="http://schemas.microsoft.com/office/drawing/2014/main" id="{E8E3864F-DF0E-4CC1-9ECA-491D602A1B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0" y="-102"/>
              <a:ext cx="269" cy="396"/>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20">
              <a:extLst>
                <a:ext uri="{FF2B5EF4-FFF2-40B4-BE49-F238E27FC236}">
                  <a16:creationId xmlns:a16="http://schemas.microsoft.com/office/drawing/2014/main" id="{23F7BD15-AA3A-494C-B7F9-E3E5C022F11B}"/>
                </a:ext>
              </a:extLst>
            </p:cNvPr>
            <p:cNvSpPr>
              <a:spLocks/>
            </p:cNvSpPr>
            <p:nvPr/>
          </p:nvSpPr>
          <p:spPr bwMode="auto">
            <a:xfrm>
              <a:off x="4610" y="-102"/>
              <a:ext cx="269" cy="396"/>
            </a:xfrm>
            <a:custGeom>
              <a:avLst/>
              <a:gdLst>
                <a:gd name="T0" fmla="+- 0 4610 4610"/>
                <a:gd name="T1" fmla="*/ T0 w 269"/>
                <a:gd name="T2" fmla="+- 0 -101 -101"/>
                <a:gd name="T3" fmla="*/ -101 h 396"/>
                <a:gd name="T4" fmla="+- 0 4879 4610"/>
                <a:gd name="T5" fmla="*/ T4 w 269"/>
                <a:gd name="T6" fmla="+- 0 97 -101"/>
                <a:gd name="T7" fmla="*/ 97 h 396"/>
                <a:gd name="T8" fmla="+- 0 4610 4610"/>
                <a:gd name="T9" fmla="*/ T8 w 269"/>
                <a:gd name="T10" fmla="+- 0 295 -101"/>
                <a:gd name="T11" fmla="*/ 295 h 396"/>
                <a:gd name="T12" fmla="+- 0 4610 4610"/>
                <a:gd name="T13" fmla="*/ T12 w 269"/>
                <a:gd name="T14" fmla="+- 0 -101 -101"/>
                <a:gd name="T15" fmla="*/ -101 h 396"/>
              </a:gdLst>
              <a:ahLst/>
              <a:cxnLst>
                <a:cxn ang="0">
                  <a:pos x="T1" y="T3"/>
                </a:cxn>
                <a:cxn ang="0">
                  <a:pos x="T5" y="T7"/>
                </a:cxn>
                <a:cxn ang="0">
                  <a:pos x="T9" y="T11"/>
                </a:cxn>
                <a:cxn ang="0">
                  <a:pos x="T13" y="T15"/>
                </a:cxn>
              </a:cxnLst>
              <a:rect l="0" t="0" r="r" b="b"/>
              <a:pathLst>
                <a:path w="269" h="396">
                  <a:moveTo>
                    <a:pt x="0" y="0"/>
                  </a:moveTo>
                  <a:lnTo>
                    <a:pt x="269" y="198"/>
                  </a:lnTo>
                  <a:lnTo>
                    <a:pt x="0" y="396"/>
                  </a:lnTo>
                  <a:lnTo>
                    <a:pt x="0" y="0"/>
                  </a:lnTo>
                  <a:close/>
                </a:path>
              </a:pathLst>
            </a:custGeom>
            <a:noFill/>
            <a:ln w="9144">
              <a:solidFill>
                <a:srgbClr val="97B85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9">
              <a:extLst>
                <a:ext uri="{FF2B5EF4-FFF2-40B4-BE49-F238E27FC236}">
                  <a16:creationId xmlns:a16="http://schemas.microsoft.com/office/drawing/2014/main" id="{3E525011-557C-4821-9B27-7C78120DB088}"/>
                </a:ext>
              </a:extLst>
            </p:cNvPr>
            <p:cNvSpPr>
              <a:spLocks/>
            </p:cNvSpPr>
            <p:nvPr/>
          </p:nvSpPr>
          <p:spPr bwMode="auto">
            <a:xfrm>
              <a:off x="5508" y="-476"/>
              <a:ext cx="5110" cy="163"/>
            </a:xfrm>
            <a:custGeom>
              <a:avLst/>
              <a:gdLst>
                <a:gd name="T0" fmla="+- 0 6208 5508"/>
                <a:gd name="T1" fmla="*/ T0 w 5110"/>
                <a:gd name="T2" fmla="+- 0 -384 -476"/>
                <a:gd name="T3" fmla="*/ -384 h 163"/>
                <a:gd name="T4" fmla="+- 0 6205 5508"/>
                <a:gd name="T5" fmla="*/ T4 w 5110"/>
                <a:gd name="T6" fmla="+- 0 -384 -476"/>
                <a:gd name="T7" fmla="*/ -384 h 163"/>
                <a:gd name="T8" fmla="+- 0 6168 5508"/>
                <a:gd name="T9" fmla="*/ T8 w 5110"/>
                <a:gd name="T10" fmla="+- 0 -384 -476"/>
                <a:gd name="T11" fmla="*/ -384 h 163"/>
                <a:gd name="T12" fmla="+- 0 6075 5508"/>
                <a:gd name="T13" fmla="*/ T12 w 5110"/>
                <a:gd name="T14" fmla="+- 0 -330 -476"/>
                <a:gd name="T15" fmla="*/ -330 h 163"/>
                <a:gd name="T16" fmla="+- 0 6074 5508"/>
                <a:gd name="T17" fmla="*/ T16 w 5110"/>
                <a:gd name="T18" fmla="+- 0 -324 -476"/>
                <a:gd name="T19" fmla="*/ -324 h 163"/>
                <a:gd name="T20" fmla="+- 0 6076 5508"/>
                <a:gd name="T21" fmla="*/ T20 w 5110"/>
                <a:gd name="T22" fmla="+- 0 -320 -476"/>
                <a:gd name="T23" fmla="*/ -320 h 163"/>
                <a:gd name="T24" fmla="+- 0 6079 5508"/>
                <a:gd name="T25" fmla="*/ T24 w 5110"/>
                <a:gd name="T26" fmla="+- 0 -315 -476"/>
                <a:gd name="T27" fmla="*/ -315 h 163"/>
                <a:gd name="T28" fmla="+- 0 6085 5508"/>
                <a:gd name="T29" fmla="*/ T28 w 5110"/>
                <a:gd name="T30" fmla="+- 0 -313 -476"/>
                <a:gd name="T31" fmla="*/ -313 h 163"/>
                <a:gd name="T32" fmla="+- 0 6208 5508"/>
                <a:gd name="T33" fmla="*/ T32 w 5110"/>
                <a:gd name="T34" fmla="+- 0 -384 -476"/>
                <a:gd name="T35" fmla="*/ -384 h 163"/>
                <a:gd name="T36" fmla="+- 0 6225 5508"/>
                <a:gd name="T37" fmla="*/ T36 w 5110"/>
                <a:gd name="T38" fmla="+- 0 -394 -476"/>
                <a:gd name="T39" fmla="*/ -394 h 163"/>
                <a:gd name="T40" fmla="+- 0 6086 5508"/>
                <a:gd name="T41" fmla="*/ T40 w 5110"/>
                <a:gd name="T42" fmla="+- 0 -476 -476"/>
                <a:gd name="T43" fmla="*/ -476 h 163"/>
                <a:gd name="T44" fmla="+- 0 6080 5508"/>
                <a:gd name="T45" fmla="*/ T44 w 5110"/>
                <a:gd name="T46" fmla="+- 0 -474 -476"/>
                <a:gd name="T47" fmla="*/ -474 h 163"/>
                <a:gd name="T48" fmla="+- 0 6074 5508"/>
                <a:gd name="T49" fmla="*/ T48 w 5110"/>
                <a:gd name="T50" fmla="+- 0 -465 -476"/>
                <a:gd name="T51" fmla="*/ -465 h 163"/>
                <a:gd name="T52" fmla="+- 0 6076 5508"/>
                <a:gd name="T53" fmla="*/ T52 w 5110"/>
                <a:gd name="T54" fmla="+- 0 -459 -476"/>
                <a:gd name="T55" fmla="*/ -459 h 163"/>
                <a:gd name="T56" fmla="+- 0 6080 5508"/>
                <a:gd name="T57" fmla="*/ T56 w 5110"/>
                <a:gd name="T58" fmla="+- 0 -456 -476"/>
                <a:gd name="T59" fmla="*/ -456 h 163"/>
                <a:gd name="T60" fmla="+- 0 6168 5508"/>
                <a:gd name="T61" fmla="*/ T60 w 5110"/>
                <a:gd name="T62" fmla="+- 0 -404 -476"/>
                <a:gd name="T63" fmla="*/ -404 h 163"/>
                <a:gd name="T64" fmla="+- 0 5508 5508"/>
                <a:gd name="T65" fmla="*/ T64 w 5110"/>
                <a:gd name="T66" fmla="+- 0 -406 -476"/>
                <a:gd name="T67" fmla="*/ -406 h 163"/>
                <a:gd name="T68" fmla="+- 0 5508 5508"/>
                <a:gd name="T69" fmla="*/ T68 w 5110"/>
                <a:gd name="T70" fmla="+- 0 -386 -476"/>
                <a:gd name="T71" fmla="*/ -386 h 163"/>
                <a:gd name="T72" fmla="+- 0 6168 5508"/>
                <a:gd name="T73" fmla="*/ T72 w 5110"/>
                <a:gd name="T74" fmla="+- 0 -384 -476"/>
                <a:gd name="T75" fmla="*/ -384 h 163"/>
                <a:gd name="T76" fmla="+- 0 6205 5508"/>
                <a:gd name="T77" fmla="*/ T76 w 5110"/>
                <a:gd name="T78" fmla="+- 0 -384 -476"/>
                <a:gd name="T79" fmla="*/ -384 h 163"/>
                <a:gd name="T80" fmla="+- 0 6208 5508"/>
                <a:gd name="T81" fmla="*/ T80 w 5110"/>
                <a:gd name="T82" fmla="+- 0 -384 -476"/>
                <a:gd name="T83" fmla="*/ -384 h 163"/>
                <a:gd name="T84" fmla="+- 0 6225 5508"/>
                <a:gd name="T85" fmla="*/ T84 w 5110"/>
                <a:gd name="T86" fmla="+- 0 -394 -476"/>
                <a:gd name="T87" fmla="*/ -394 h 163"/>
                <a:gd name="T88" fmla="+- 0 10600 5508"/>
                <a:gd name="T89" fmla="*/ T88 w 5110"/>
                <a:gd name="T90" fmla="+- 0 -384 -476"/>
                <a:gd name="T91" fmla="*/ -384 h 163"/>
                <a:gd name="T92" fmla="+- 0 10597 5508"/>
                <a:gd name="T93" fmla="*/ T92 w 5110"/>
                <a:gd name="T94" fmla="+- 0 -384 -476"/>
                <a:gd name="T95" fmla="*/ -384 h 163"/>
                <a:gd name="T96" fmla="+- 0 10560 5508"/>
                <a:gd name="T97" fmla="*/ T96 w 5110"/>
                <a:gd name="T98" fmla="+- 0 -384 -476"/>
                <a:gd name="T99" fmla="*/ -384 h 163"/>
                <a:gd name="T100" fmla="+- 0 10467 5508"/>
                <a:gd name="T101" fmla="*/ T100 w 5110"/>
                <a:gd name="T102" fmla="+- 0 -330 -476"/>
                <a:gd name="T103" fmla="*/ -330 h 163"/>
                <a:gd name="T104" fmla="+- 0 10466 5508"/>
                <a:gd name="T105" fmla="*/ T104 w 5110"/>
                <a:gd name="T106" fmla="+- 0 -324 -476"/>
                <a:gd name="T107" fmla="*/ -324 h 163"/>
                <a:gd name="T108" fmla="+- 0 10468 5508"/>
                <a:gd name="T109" fmla="*/ T108 w 5110"/>
                <a:gd name="T110" fmla="+- 0 -320 -476"/>
                <a:gd name="T111" fmla="*/ -320 h 163"/>
                <a:gd name="T112" fmla="+- 0 10471 5508"/>
                <a:gd name="T113" fmla="*/ T112 w 5110"/>
                <a:gd name="T114" fmla="+- 0 -315 -476"/>
                <a:gd name="T115" fmla="*/ -315 h 163"/>
                <a:gd name="T116" fmla="+- 0 10477 5508"/>
                <a:gd name="T117" fmla="*/ T116 w 5110"/>
                <a:gd name="T118" fmla="+- 0 -313 -476"/>
                <a:gd name="T119" fmla="*/ -313 h 163"/>
                <a:gd name="T120" fmla="+- 0 10600 5508"/>
                <a:gd name="T121" fmla="*/ T120 w 5110"/>
                <a:gd name="T122" fmla="+- 0 -384 -476"/>
                <a:gd name="T123" fmla="*/ -384 h 163"/>
                <a:gd name="T124" fmla="+- 0 10617 5508"/>
                <a:gd name="T125" fmla="*/ T124 w 5110"/>
                <a:gd name="T126" fmla="+- 0 -394 -476"/>
                <a:gd name="T127" fmla="*/ -394 h 163"/>
                <a:gd name="T128" fmla="+- 0 10478 5508"/>
                <a:gd name="T129" fmla="*/ T128 w 5110"/>
                <a:gd name="T130" fmla="+- 0 -476 -476"/>
                <a:gd name="T131" fmla="*/ -476 h 163"/>
                <a:gd name="T132" fmla="+- 0 10472 5508"/>
                <a:gd name="T133" fmla="*/ T132 w 5110"/>
                <a:gd name="T134" fmla="+- 0 -474 -476"/>
                <a:gd name="T135" fmla="*/ -474 h 163"/>
                <a:gd name="T136" fmla="+- 0 10466 5508"/>
                <a:gd name="T137" fmla="*/ T136 w 5110"/>
                <a:gd name="T138" fmla="+- 0 -465 -476"/>
                <a:gd name="T139" fmla="*/ -465 h 163"/>
                <a:gd name="T140" fmla="+- 0 10468 5508"/>
                <a:gd name="T141" fmla="*/ T140 w 5110"/>
                <a:gd name="T142" fmla="+- 0 -459 -476"/>
                <a:gd name="T143" fmla="*/ -459 h 163"/>
                <a:gd name="T144" fmla="+- 0 10472 5508"/>
                <a:gd name="T145" fmla="*/ T144 w 5110"/>
                <a:gd name="T146" fmla="+- 0 -456 -476"/>
                <a:gd name="T147" fmla="*/ -456 h 163"/>
                <a:gd name="T148" fmla="+- 0 10560 5508"/>
                <a:gd name="T149" fmla="*/ T148 w 5110"/>
                <a:gd name="T150" fmla="+- 0 -404 -476"/>
                <a:gd name="T151" fmla="*/ -404 h 163"/>
                <a:gd name="T152" fmla="+- 0 9900 5508"/>
                <a:gd name="T153" fmla="*/ T152 w 5110"/>
                <a:gd name="T154" fmla="+- 0 -406 -476"/>
                <a:gd name="T155" fmla="*/ -406 h 163"/>
                <a:gd name="T156" fmla="+- 0 9900 5508"/>
                <a:gd name="T157" fmla="*/ T156 w 5110"/>
                <a:gd name="T158" fmla="+- 0 -386 -476"/>
                <a:gd name="T159" fmla="*/ -386 h 163"/>
                <a:gd name="T160" fmla="+- 0 10560 5508"/>
                <a:gd name="T161" fmla="*/ T160 w 5110"/>
                <a:gd name="T162" fmla="+- 0 -384 -476"/>
                <a:gd name="T163" fmla="*/ -384 h 163"/>
                <a:gd name="T164" fmla="+- 0 10597 5508"/>
                <a:gd name="T165" fmla="*/ T164 w 5110"/>
                <a:gd name="T166" fmla="+- 0 -384 -476"/>
                <a:gd name="T167" fmla="*/ -384 h 163"/>
                <a:gd name="T168" fmla="+- 0 10600 5508"/>
                <a:gd name="T169" fmla="*/ T168 w 5110"/>
                <a:gd name="T170" fmla="+- 0 -384 -476"/>
                <a:gd name="T171" fmla="*/ -384 h 163"/>
                <a:gd name="T172" fmla="+- 0 10617 5508"/>
                <a:gd name="T173" fmla="*/ T172 w 5110"/>
                <a:gd name="T174" fmla="+- 0 -394 -476"/>
                <a:gd name="T175" fmla="*/ -394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5110" h="163">
                  <a:moveTo>
                    <a:pt x="700" y="92"/>
                  </a:moveTo>
                  <a:lnTo>
                    <a:pt x="697" y="92"/>
                  </a:lnTo>
                  <a:lnTo>
                    <a:pt x="660" y="92"/>
                  </a:lnTo>
                  <a:lnTo>
                    <a:pt x="567" y="146"/>
                  </a:lnTo>
                  <a:lnTo>
                    <a:pt x="566" y="152"/>
                  </a:lnTo>
                  <a:lnTo>
                    <a:pt x="568" y="156"/>
                  </a:lnTo>
                  <a:lnTo>
                    <a:pt x="571" y="161"/>
                  </a:lnTo>
                  <a:lnTo>
                    <a:pt x="577" y="163"/>
                  </a:lnTo>
                  <a:lnTo>
                    <a:pt x="700" y="92"/>
                  </a:lnTo>
                  <a:close/>
                  <a:moveTo>
                    <a:pt x="717" y="82"/>
                  </a:moveTo>
                  <a:lnTo>
                    <a:pt x="578" y="0"/>
                  </a:lnTo>
                  <a:lnTo>
                    <a:pt x="572" y="2"/>
                  </a:lnTo>
                  <a:lnTo>
                    <a:pt x="566" y="11"/>
                  </a:lnTo>
                  <a:lnTo>
                    <a:pt x="568" y="17"/>
                  </a:lnTo>
                  <a:lnTo>
                    <a:pt x="572" y="20"/>
                  </a:lnTo>
                  <a:lnTo>
                    <a:pt x="660" y="72"/>
                  </a:lnTo>
                  <a:lnTo>
                    <a:pt x="0" y="70"/>
                  </a:lnTo>
                  <a:lnTo>
                    <a:pt x="0" y="90"/>
                  </a:lnTo>
                  <a:lnTo>
                    <a:pt x="660" y="92"/>
                  </a:lnTo>
                  <a:lnTo>
                    <a:pt x="697" y="92"/>
                  </a:lnTo>
                  <a:lnTo>
                    <a:pt x="700" y="92"/>
                  </a:lnTo>
                  <a:lnTo>
                    <a:pt x="717" y="82"/>
                  </a:lnTo>
                  <a:close/>
                  <a:moveTo>
                    <a:pt x="5092" y="92"/>
                  </a:moveTo>
                  <a:lnTo>
                    <a:pt x="5089" y="92"/>
                  </a:lnTo>
                  <a:lnTo>
                    <a:pt x="5052" y="92"/>
                  </a:lnTo>
                  <a:lnTo>
                    <a:pt x="4959" y="146"/>
                  </a:lnTo>
                  <a:lnTo>
                    <a:pt x="4958" y="152"/>
                  </a:lnTo>
                  <a:lnTo>
                    <a:pt x="4960" y="156"/>
                  </a:lnTo>
                  <a:lnTo>
                    <a:pt x="4963" y="161"/>
                  </a:lnTo>
                  <a:lnTo>
                    <a:pt x="4969" y="163"/>
                  </a:lnTo>
                  <a:lnTo>
                    <a:pt x="5092" y="92"/>
                  </a:lnTo>
                  <a:close/>
                  <a:moveTo>
                    <a:pt x="5109" y="82"/>
                  </a:moveTo>
                  <a:lnTo>
                    <a:pt x="4970" y="0"/>
                  </a:lnTo>
                  <a:lnTo>
                    <a:pt x="4964" y="2"/>
                  </a:lnTo>
                  <a:lnTo>
                    <a:pt x="4958" y="11"/>
                  </a:lnTo>
                  <a:lnTo>
                    <a:pt x="4960" y="17"/>
                  </a:lnTo>
                  <a:lnTo>
                    <a:pt x="4964" y="20"/>
                  </a:lnTo>
                  <a:lnTo>
                    <a:pt x="5052" y="72"/>
                  </a:lnTo>
                  <a:lnTo>
                    <a:pt x="4392" y="70"/>
                  </a:lnTo>
                  <a:lnTo>
                    <a:pt x="4392" y="90"/>
                  </a:lnTo>
                  <a:lnTo>
                    <a:pt x="5052" y="92"/>
                  </a:lnTo>
                  <a:lnTo>
                    <a:pt x="5089" y="92"/>
                  </a:lnTo>
                  <a:lnTo>
                    <a:pt x="5092" y="92"/>
                  </a:lnTo>
                  <a:lnTo>
                    <a:pt x="5109"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6" name="Picture 18">
              <a:extLst>
                <a:ext uri="{FF2B5EF4-FFF2-40B4-BE49-F238E27FC236}">
                  <a16:creationId xmlns:a16="http://schemas.microsoft.com/office/drawing/2014/main" id="{303D7402-4700-4FC8-9006-9940C67707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05" y="-1213"/>
              <a:ext cx="1009" cy="169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A1ADCB3D-356B-4F45-B10B-D9A79FE2C8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65" y="-1184"/>
              <a:ext cx="896" cy="157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6">
              <a:extLst>
                <a:ext uri="{FF2B5EF4-FFF2-40B4-BE49-F238E27FC236}">
                  <a16:creationId xmlns:a16="http://schemas.microsoft.com/office/drawing/2014/main" id="{DE40CEE7-473C-4103-A0EE-ECF698185C4C}"/>
                </a:ext>
              </a:extLst>
            </p:cNvPr>
            <p:cNvSpPr>
              <a:spLocks noChangeArrowheads="1"/>
            </p:cNvSpPr>
            <p:nvPr/>
          </p:nvSpPr>
          <p:spPr bwMode="auto">
            <a:xfrm>
              <a:off x="13665" y="-1184"/>
              <a:ext cx="896" cy="1577"/>
            </a:xfrm>
            <a:prstGeom prst="rect">
              <a:avLst/>
            </a:prstGeom>
            <a:noFill/>
            <a:ln w="9144">
              <a:solidFill>
                <a:srgbClr val="74757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3" name="Picture 15">
              <a:extLst>
                <a:ext uri="{FF2B5EF4-FFF2-40B4-BE49-F238E27FC236}">
                  <a16:creationId xmlns:a16="http://schemas.microsoft.com/office/drawing/2014/main" id="{608E4E85-9C8A-494D-A1EA-5A5A741CA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91" y="-145"/>
              <a:ext cx="411" cy="53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4DE1F907-5410-446A-B927-86BF94E8B3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65" y="-102"/>
              <a:ext cx="269" cy="396"/>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13">
              <a:extLst>
                <a:ext uri="{FF2B5EF4-FFF2-40B4-BE49-F238E27FC236}">
                  <a16:creationId xmlns:a16="http://schemas.microsoft.com/office/drawing/2014/main" id="{25D2817E-4547-4C01-A0BF-70017682F2B9}"/>
                </a:ext>
              </a:extLst>
            </p:cNvPr>
            <p:cNvSpPr>
              <a:spLocks/>
            </p:cNvSpPr>
            <p:nvPr/>
          </p:nvSpPr>
          <p:spPr bwMode="auto">
            <a:xfrm>
              <a:off x="13665" y="-102"/>
              <a:ext cx="269" cy="396"/>
            </a:xfrm>
            <a:custGeom>
              <a:avLst/>
              <a:gdLst>
                <a:gd name="T0" fmla="+- 0 13666 13666"/>
                <a:gd name="T1" fmla="*/ T0 w 269"/>
                <a:gd name="T2" fmla="+- 0 -101 -101"/>
                <a:gd name="T3" fmla="*/ -101 h 396"/>
                <a:gd name="T4" fmla="+- 0 13934 13666"/>
                <a:gd name="T5" fmla="*/ T4 w 269"/>
                <a:gd name="T6" fmla="+- 0 97 -101"/>
                <a:gd name="T7" fmla="*/ 97 h 396"/>
                <a:gd name="T8" fmla="+- 0 13666 13666"/>
                <a:gd name="T9" fmla="*/ T8 w 269"/>
                <a:gd name="T10" fmla="+- 0 295 -101"/>
                <a:gd name="T11" fmla="*/ 295 h 396"/>
                <a:gd name="T12" fmla="+- 0 13666 13666"/>
                <a:gd name="T13" fmla="*/ T12 w 269"/>
                <a:gd name="T14" fmla="+- 0 -101 -101"/>
                <a:gd name="T15" fmla="*/ -101 h 396"/>
              </a:gdLst>
              <a:ahLst/>
              <a:cxnLst>
                <a:cxn ang="0">
                  <a:pos x="T1" y="T3"/>
                </a:cxn>
                <a:cxn ang="0">
                  <a:pos x="T5" y="T7"/>
                </a:cxn>
                <a:cxn ang="0">
                  <a:pos x="T9" y="T11"/>
                </a:cxn>
                <a:cxn ang="0">
                  <a:pos x="T13" y="T15"/>
                </a:cxn>
              </a:cxnLst>
              <a:rect l="0" t="0" r="r" b="b"/>
              <a:pathLst>
                <a:path w="269" h="396">
                  <a:moveTo>
                    <a:pt x="0" y="0"/>
                  </a:moveTo>
                  <a:lnTo>
                    <a:pt x="268" y="198"/>
                  </a:lnTo>
                  <a:lnTo>
                    <a:pt x="0" y="396"/>
                  </a:lnTo>
                  <a:lnTo>
                    <a:pt x="0" y="0"/>
                  </a:lnTo>
                  <a:close/>
                </a:path>
              </a:pathLst>
            </a:custGeom>
            <a:noFill/>
            <a:ln w="9144">
              <a:solidFill>
                <a:srgbClr val="97B853"/>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2">
              <a:extLst>
                <a:ext uri="{FF2B5EF4-FFF2-40B4-BE49-F238E27FC236}">
                  <a16:creationId xmlns:a16="http://schemas.microsoft.com/office/drawing/2014/main" id="{2CA0330D-0576-4908-AD78-5ACC4760750B}"/>
                </a:ext>
              </a:extLst>
            </p:cNvPr>
            <p:cNvSpPr>
              <a:spLocks/>
            </p:cNvSpPr>
            <p:nvPr/>
          </p:nvSpPr>
          <p:spPr bwMode="auto">
            <a:xfrm>
              <a:off x="12948" y="-476"/>
              <a:ext cx="718" cy="163"/>
            </a:xfrm>
            <a:custGeom>
              <a:avLst/>
              <a:gdLst>
                <a:gd name="T0" fmla="+- 0 13526 12948"/>
                <a:gd name="T1" fmla="*/ T0 w 718"/>
                <a:gd name="T2" fmla="+- 0 -476 -476"/>
                <a:gd name="T3" fmla="*/ -476 h 163"/>
                <a:gd name="T4" fmla="+- 0 13520 12948"/>
                <a:gd name="T5" fmla="*/ T4 w 718"/>
                <a:gd name="T6" fmla="+- 0 -474 -476"/>
                <a:gd name="T7" fmla="*/ -474 h 163"/>
                <a:gd name="T8" fmla="+- 0 13514 12948"/>
                <a:gd name="T9" fmla="*/ T8 w 718"/>
                <a:gd name="T10" fmla="+- 0 -465 -476"/>
                <a:gd name="T11" fmla="*/ -465 h 163"/>
                <a:gd name="T12" fmla="+- 0 13516 12948"/>
                <a:gd name="T13" fmla="*/ T12 w 718"/>
                <a:gd name="T14" fmla="+- 0 -459 -476"/>
                <a:gd name="T15" fmla="*/ -459 h 163"/>
                <a:gd name="T16" fmla="+- 0 13520 12948"/>
                <a:gd name="T17" fmla="*/ T16 w 718"/>
                <a:gd name="T18" fmla="+- 0 -456 -476"/>
                <a:gd name="T19" fmla="*/ -456 h 163"/>
                <a:gd name="T20" fmla="+- 0 13608 12948"/>
                <a:gd name="T21" fmla="*/ T20 w 718"/>
                <a:gd name="T22" fmla="+- 0 -404 -476"/>
                <a:gd name="T23" fmla="*/ -404 h 163"/>
                <a:gd name="T24" fmla="+- 0 13645 12948"/>
                <a:gd name="T25" fmla="*/ T24 w 718"/>
                <a:gd name="T26" fmla="+- 0 -404 -476"/>
                <a:gd name="T27" fmla="*/ -404 h 163"/>
                <a:gd name="T28" fmla="+- 0 13645 12948"/>
                <a:gd name="T29" fmla="*/ T28 w 718"/>
                <a:gd name="T30" fmla="+- 0 -384 -476"/>
                <a:gd name="T31" fmla="*/ -384 h 163"/>
                <a:gd name="T32" fmla="+- 0 13608 12948"/>
                <a:gd name="T33" fmla="*/ T32 w 718"/>
                <a:gd name="T34" fmla="+- 0 -384 -476"/>
                <a:gd name="T35" fmla="*/ -384 h 163"/>
                <a:gd name="T36" fmla="+- 0 13515 12948"/>
                <a:gd name="T37" fmla="*/ T36 w 718"/>
                <a:gd name="T38" fmla="+- 0 -330 -476"/>
                <a:gd name="T39" fmla="*/ -330 h 163"/>
                <a:gd name="T40" fmla="+- 0 13514 12948"/>
                <a:gd name="T41" fmla="*/ T40 w 718"/>
                <a:gd name="T42" fmla="+- 0 -324 -476"/>
                <a:gd name="T43" fmla="*/ -324 h 163"/>
                <a:gd name="T44" fmla="+- 0 13516 12948"/>
                <a:gd name="T45" fmla="*/ T44 w 718"/>
                <a:gd name="T46" fmla="+- 0 -320 -476"/>
                <a:gd name="T47" fmla="*/ -320 h 163"/>
                <a:gd name="T48" fmla="+- 0 13519 12948"/>
                <a:gd name="T49" fmla="*/ T48 w 718"/>
                <a:gd name="T50" fmla="+- 0 -315 -476"/>
                <a:gd name="T51" fmla="*/ -315 h 163"/>
                <a:gd name="T52" fmla="+- 0 13525 12948"/>
                <a:gd name="T53" fmla="*/ T52 w 718"/>
                <a:gd name="T54" fmla="+- 0 -313 -476"/>
                <a:gd name="T55" fmla="*/ -313 h 163"/>
                <a:gd name="T56" fmla="+- 0 13648 12948"/>
                <a:gd name="T57" fmla="*/ T56 w 718"/>
                <a:gd name="T58" fmla="+- 0 -384 -476"/>
                <a:gd name="T59" fmla="*/ -384 h 163"/>
                <a:gd name="T60" fmla="+- 0 13645 12948"/>
                <a:gd name="T61" fmla="*/ T60 w 718"/>
                <a:gd name="T62" fmla="+- 0 -384 -476"/>
                <a:gd name="T63" fmla="*/ -384 h 163"/>
                <a:gd name="T64" fmla="+- 0 13648 12948"/>
                <a:gd name="T65" fmla="*/ T64 w 718"/>
                <a:gd name="T66" fmla="+- 0 -384 -476"/>
                <a:gd name="T67" fmla="*/ -384 h 163"/>
                <a:gd name="T68" fmla="+- 0 13665 12948"/>
                <a:gd name="T69" fmla="*/ T68 w 718"/>
                <a:gd name="T70" fmla="+- 0 -394 -476"/>
                <a:gd name="T71" fmla="*/ -394 h 163"/>
                <a:gd name="T72" fmla="+- 0 13526 12948"/>
                <a:gd name="T73" fmla="*/ T72 w 718"/>
                <a:gd name="T74" fmla="+- 0 -476 -476"/>
                <a:gd name="T75" fmla="*/ -476 h 163"/>
                <a:gd name="T76" fmla="+- 0 13625 12948"/>
                <a:gd name="T77" fmla="*/ T76 w 718"/>
                <a:gd name="T78" fmla="+- 0 -394 -476"/>
                <a:gd name="T79" fmla="*/ -394 h 163"/>
                <a:gd name="T80" fmla="+- 0 13608 12948"/>
                <a:gd name="T81" fmla="*/ T80 w 718"/>
                <a:gd name="T82" fmla="+- 0 -384 -476"/>
                <a:gd name="T83" fmla="*/ -384 h 163"/>
                <a:gd name="T84" fmla="+- 0 13645 12948"/>
                <a:gd name="T85" fmla="*/ T84 w 718"/>
                <a:gd name="T86" fmla="+- 0 -384 -476"/>
                <a:gd name="T87" fmla="*/ -384 h 163"/>
                <a:gd name="T88" fmla="+- 0 13645 12948"/>
                <a:gd name="T89" fmla="*/ T88 w 718"/>
                <a:gd name="T90" fmla="+- 0 -386 -476"/>
                <a:gd name="T91" fmla="*/ -386 h 163"/>
                <a:gd name="T92" fmla="+- 0 13640 12948"/>
                <a:gd name="T93" fmla="*/ T92 w 718"/>
                <a:gd name="T94" fmla="+- 0 -386 -476"/>
                <a:gd name="T95" fmla="*/ -386 h 163"/>
                <a:gd name="T96" fmla="+- 0 13625 12948"/>
                <a:gd name="T97" fmla="*/ T96 w 718"/>
                <a:gd name="T98" fmla="+- 0 -394 -476"/>
                <a:gd name="T99" fmla="*/ -394 h 163"/>
                <a:gd name="T100" fmla="+- 0 12948 12948"/>
                <a:gd name="T101" fmla="*/ T100 w 718"/>
                <a:gd name="T102" fmla="+- 0 -406 -476"/>
                <a:gd name="T103" fmla="*/ -406 h 163"/>
                <a:gd name="T104" fmla="+- 0 12948 12948"/>
                <a:gd name="T105" fmla="*/ T104 w 718"/>
                <a:gd name="T106" fmla="+- 0 -386 -476"/>
                <a:gd name="T107" fmla="*/ -386 h 163"/>
                <a:gd name="T108" fmla="+- 0 13608 12948"/>
                <a:gd name="T109" fmla="*/ T108 w 718"/>
                <a:gd name="T110" fmla="+- 0 -384 -476"/>
                <a:gd name="T111" fmla="*/ -384 h 163"/>
                <a:gd name="T112" fmla="+- 0 13625 12948"/>
                <a:gd name="T113" fmla="*/ T112 w 718"/>
                <a:gd name="T114" fmla="+- 0 -394 -476"/>
                <a:gd name="T115" fmla="*/ -394 h 163"/>
                <a:gd name="T116" fmla="+- 0 13608 12948"/>
                <a:gd name="T117" fmla="*/ T116 w 718"/>
                <a:gd name="T118" fmla="+- 0 -404 -476"/>
                <a:gd name="T119" fmla="*/ -404 h 163"/>
                <a:gd name="T120" fmla="+- 0 12948 12948"/>
                <a:gd name="T121" fmla="*/ T120 w 718"/>
                <a:gd name="T122" fmla="+- 0 -406 -476"/>
                <a:gd name="T123" fmla="*/ -406 h 163"/>
                <a:gd name="T124" fmla="+- 0 13640 12948"/>
                <a:gd name="T125" fmla="*/ T124 w 718"/>
                <a:gd name="T126" fmla="+- 0 -403 -476"/>
                <a:gd name="T127" fmla="*/ -403 h 163"/>
                <a:gd name="T128" fmla="+- 0 13625 12948"/>
                <a:gd name="T129" fmla="*/ T128 w 718"/>
                <a:gd name="T130" fmla="+- 0 -394 -476"/>
                <a:gd name="T131" fmla="*/ -394 h 163"/>
                <a:gd name="T132" fmla="+- 0 13640 12948"/>
                <a:gd name="T133" fmla="*/ T132 w 718"/>
                <a:gd name="T134" fmla="+- 0 -386 -476"/>
                <a:gd name="T135" fmla="*/ -386 h 163"/>
                <a:gd name="T136" fmla="+- 0 13640 12948"/>
                <a:gd name="T137" fmla="*/ T136 w 718"/>
                <a:gd name="T138" fmla="+- 0 -403 -476"/>
                <a:gd name="T139" fmla="*/ -403 h 163"/>
                <a:gd name="T140" fmla="+- 0 13645 12948"/>
                <a:gd name="T141" fmla="*/ T140 w 718"/>
                <a:gd name="T142" fmla="+- 0 -403 -476"/>
                <a:gd name="T143" fmla="*/ -403 h 163"/>
                <a:gd name="T144" fmla="+- 0 13640 12948"/>
                <a:gd name="T145" fmla="*/ T144 w 718"/>
                <a:gd name="T146" fmla="+- 0 -403 -476"/>
                <a:gd name="T147" fmla="*/ -403 h 163"/>
                <a:gd name="T148" fmla="+- 0 13640 12948"/>
                <a:gd name="T149" fmla="*/ T148 w 718"/>
                <a:gd name="T150" fmla="+- 0 -386 -476"/>
                <a:gd name="T151" fmla="*/ -386 h 163"/>
                <a:gd name="T152" fmla="+- 0 13645 12948"/>
                <a:gd name="T153" fmla="*/ T152 w 718"/>
                <a:gd name="T154" fmla="+- 0 -386 -476"/>
                <a:gd name="T155" fmla="*/ -386 h 163"/>
                <a:gd name="T156" fmla="+- 0 13645 12948"/>
                <a:gd name="T157" fmla="*/ T156 w 718"/>
                <a:gd name="T158" fmla="+- 0 -403 -476"/>
                <a:gd name="T159" fmla="*/ -403 h 163"/>
                <a:gd name="T160" fmla="+- 0 13608 12948"/>
                <a:gd name="T161" fmla="*/ T160 w 718"/>
                <a:gd name="T162" fmla="+- 0 -404 -476"/>
                <a:gd name="T163" fmla="*/ -404 h 163"/>
                <a:gd name="T164" fmla="+- 0 13625 12948"/>
                <a:gd name="T165" fmla="*/ T164 w 718"/>
                <a:gd name="T166" fmla="+- 0 -394 -476"/>
                <a:gd name="T167" fmla="*/ -394 h 163"/>
                <a:gd name="T168" fmla="+- 0 13640 12948"/>
                <a:gd name="T169" fmla="*/ T168 w 718"/>
                <a:gd name="T170" fmla="+- 0 -403 -476"/>
                <a:gd name="T171" fmla="*/ -403 h 163"/>
                <a:gd name="T172" fmla="+- 0 13645 12948"/>
                <a:gd name="T173" fmla="*/ T172 w 718"/>
                <a:gd name="T174" fmla="+- 0 -403 -476"/>
                <a:gd name="T175" fmla="*/ -403 h 163"/>
                <a:gd name="T176" fmla="+- 0 13645 12948"/>
                <a:gd name="T177" fmla="*/ T176 w 718"/>
                <a:gd name="T178" fmla="+- 0 -404 -476"/>
                <a:gd name="T179" fmla="*/ -404 h 163"/>
                <a:gd name="T180" fmla="+- 0 13608 12948"/>
                <a:gd name="T181" fmla="*/ T180 w 718"/>
                <a:gd name="T182" fmla="+- 0 -404 -476"/>
                <a:gd name="T183" fmla="*/ -404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718" h="163">
                  <a:moveTo>
                    <a:pt x="578" y="0"/>
                  </a:moveTo>
                  <a:lnTo>
                    <a:pt x="572" y="2"/>
                  </a:lnTo>
                  <a:lnTo>
                    <a:pt x="566" y="11"/>
                  </a:lnTo>
                  <a:lnTo>
                    <a:pt x="568" y="17"/>
                  </a:lnTo>
                  <a:lnTo>
                    <a:pt x="572" y="20"/>
                  </a:lnTo>
                  <a:lnTo>
                    <a:pt x="660" y="72"/>
                  </a:lnTo>
                  <a:lnTo>
                    <a:pt x="697" y="72"/>
                  </a:lnTo>
                  <a:lnTo>
                    <a:pt x="697" y="92"/>
                  </a:lnTo>
                  <a:lnTo>
                    <a:pt x="660" y="92"/>
                  </a:lnTo>
                  <a:lnTo>
                    <a:pt x="567" y="146"/>
                  </a:lnTo>
                  <a:lnTo>
                    <a:pt x="566" y="152"/>
                  </a:lnTo>
                  <a:lnTo>
                    <a:pt x="568" y="156"/>
                  </a:lnTo>
                  <a:lnTo>
                    <a:pt x="571" y="161"/>
                  </a:lnTo>
                  <a:lnTo>
                    <a:pt x="577" y="163"/>
                  </a:lnTo>
                  <a:lnTo>
                    <a:pt x="700" y="92"/>
                  </a:lnTo>
                  <a:lnTo>
                    <a:pt x="697" y="92"/>
                  </a:lnTo>
                  <a:lnTo>
                    <a:pt x="700" y="92"/>
                  </a:lnTo>
                  <a:lnTo>
                    <a:pt x="717" y="82"/>
                  </a:lnTo>
                  <a:lnTo>
                    <a:pt x="578" y="0"/>
                  </a:lnTo>
                  <a:close/>
                  <a:moveTo>
                    <a:pt x="677" y="82"/>
                  </a:moveTo>
                  <a:lnTo>
                    <a:pt x="660" y="92"/>
                  </a:lnTo>
                  <a:lnTo>
                    <a:pt x="697" y="92"/>
                  </a:lnTo>
                  <a:lnTo>
                    <a:pt x="697" y="90"/>
                  </a:lnTo>
                  <a:lnTo>
                    <a:pt x="692" y="90"/>
                  </a:lnTo>
                  <a:lnTo>
                    <a:pt x="677" y="82"/>
                  </a:lnTo>
                  <a:close/>
                  <a:moveTo>
                    <a:pt x="0" y="70"/>
                  </a:moveTo>
                  <a:lnTo>
                    <a:pt x="0" y="90"/>
                  </a:lnTo>
                  <a:lnTo>
                    <a:pt x="660" y="92"/>
                  </a:lnTo>
                  <a:lnTo>
                    <a:pt x="677" y="82"/>
                  </a:lnTo>
                  <a:lnTo>
                    <a:pt x="660" y="72"/>
                  </a:lnTo>
                  <a:lnTo>
                    <a:pt x="0" y="70"/>
                  </a:lnTo>
                  <a:close/>
                  <a:moveTo>
                    <a:pt x="692" y="73"/>
                  </a:moveTo>
                  <a:lnTo>
                    <a:pt x="677" y="82"/>
                  </a:lnTo>
                  <a:lnTo>
                    <a:pt x="692" y="90"/>
                  </a:lnTo>
                  <a:lnTo>
                    <a:pt x="692" y="73"/>
                  </a:lnTo>
                  <a:close/>
                  <a:moveTo>
                    <a:pt x="697" y="73"/>
                  </a:moveTo>
                  <a:lnTo>
                    <a:pt x="692" y="73"/>
                  </a:lnTo>
                  <a:lnTo>
                    <a:pt x="692" y="90"/>
                  </a:lnTo>
                  <a:lnTo>
                    <a:pt x="697" y="90"/>
                  </a:lnTo>
                  <a:lnTo>
                    <a:pt x="697" y="73"/>
                  </a:lnTo>
                  <a:close/>
                  <a:moveTo>
                    <a:pt x="660" y="72"/>
                  </a:moveTo>
                  <a:lnTo>
                    <a:pt x="677" y="82"/>
                  </a:lnTo>
                  <a:lnTo>
                    <a:pt x="692" y="73"/>
                  </a:lnTo>
                  <a:lnTo>
                    <a:pt x="697" y="73"/>
                  </a:lnTo>
                  <a:lnTo>
                    <a:pt x="697" y="72"/>
                  </a:lnTo>
                  <a:lnTo>
                    <a:pt x="66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Rectangle 34">
            <a:extLst>
              <a:ext uri="{FF2B5EF4-FFF2-40B4-BE49-F238E27FC236}">
                <a16:creationId xmlns:a16="http://schemas.microsoft.com/office/drawing/2014/main" id="{51BB2E28-F576-4299-BEDC-08CC1043C7A3}"/>
              </a:ext>
            </a:extLst>
          </p:cNvPr>
          <p:cNvSpPr>
            <a:spLocks noChangeArrowheads="1"/>
          </p:cNvSpPr>
          <p:nvPr/>
        </p:nvSpPr>
        <p:spPr bwMode="auto">
          <a:xfrm>
            <a:off x="-490193" y="56253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888888"/>
                </a:solidFill>
                <a:effectLst/>
                <a:latin typeface="Gothic Uralic"/>
                <a:ea typeface="Arial" panose="020B0604020202020204" pitchFamily="34" charset="0"/>
                <a:cs typeface="Arial" panose="020B0604020202020204" pitchFamily="34" charset="0"/>
              </a:rPr>
              <a:t>4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37">
            <a:extLst>
              <a:ext uri="{FF2B5EF4-FFF2-40B4-BE49-F238E27FC236}">
                <a16:creationId xmlns:a16="http://schemas.microsoft.com/office/drawing/2014/main" id="{A6B34FDF-6F1E-4918-8974-739D7505D915}"/>
              </a:ext>
            </a:extLst>
          </p:cNvPr>
          <p:cNvSpPr>
            <a:spLocks/>
          </p:cNvSpPr>
          <p:nvPr/>
        </p:nvSpPr>
        <p:spPr bwMode="auto">
          <a:xfrm>
            <a:off x="8579559" y="2525600"/>
            <a:ext cx="1691315" cy="1753244"/>
          </a:xfrm>
          <a:custGeom>
            <a:avLst/>
            <a:gdLst>
              <a:gd name="T0" fmla="+- 0 13629 13627"/>
              <a:gd name="T1" fmla="*/ T0 w 2662"/>
              <a:gd name="T2" fmla="+- 0 1645 342"/>
              <a:gd name="T3" fmla="*/ 1645 h 2763"/>
              <a:gd name="T4" fmla="+- 0 13646 13627"/>
              <a:gd name="T5" fmla="*/ T4 w 2662"/>
              <a:gd name="T6" fmla="+- 0 1491 342"/>
              <a:gd name="T7" fmla="*/ 1491 h 2763"/>
              <a:gd name="T8" fmla="+- 0 13678 13627"/>
              <a:gd name="T9" fmla="*/ T8 w 2662"/>
              <a:gd name="T10" fmla="+- 0 1344 342"/>
              <a:gd name="T11" fmla="*/ 1344 h 2763"/>
              <a:gd name="T12" fmla="+- 0 13725 13627"/>
              <a:gd name="T13" fmla="*/ T12 w 2662"/>
              <a:gd name="T14" fmla="+- 0 1203 342"/>
              <a:gd name="T15" fmla="*/ 1203 h 2763"/>
              <a:gd name="T16" fmla="+- 0 13786 13627"/>
              <a:gd name="T17" fmla="*/ T16 w 2662"/>
              <a:gd name="T18" fmla="+- 0 1069 342"/>
              <a:gd name="T19" fmla="*/ 1069 h 2763"/>
              <a:gd name="T20" fmla="+- 0 13859 13627"/>
              <a:gd name="T21" fmla="*/ T20 w 2662"/>
              <a:gd name="T22" fmla="+- 0 943 342"/>
              <a:gd name="T23" fmla="*/ 943 h 2763"/>
              <a:gd name="T24" fmla="+- 0 13945 13627"/>
              <a:gd name="T25" fmla="*/ T24 w 2662"/>
              <a:gd name="T26" fmla="+- 0 827 342"/>
              <a:gd name="T27" fmla="*/ 827 h 2763"/>
              <a:gd name="T28" fmla="+- 0 14042 13627"/>
              <a:gd name="T29" fmla="*/ T28 w 2662"/>
              <a:gd name="T30" fmla="+- 0 721 342"/>
              <a:gd name="T31" fmla="*/ 721 h 2763"/>
              <a:gd name="T32" fmla="+- 0 14149 13627"/>
              <a:gd name="T33" fmla="*/ T32 w 2662"/>
              <a:gd name="T34" fmla="+- 0 626 342"/>
              <a:gd name="T35" fmla="*/ 626 h 2763"/>
              <a:gd name="T36" fmla="+- 0 14266 13627"/>
              <a:gd name="T37" fmla="*/ T36 w 2662"/>
              <a:gd name="T38" fmla="+- 0 543 342"/>
              <a:gd name="T39" fmla="*/ 543 h 2763"/>
              <a:gd name="T40" fmla="+- 0 14391 13627"/>
              <a:gd name="T41" fmla="*/ T40 w 2662"/>
              <a:gd name="T42" fmla="+- 0 473 342"/>
              <a:gd name="T43" fmla="*/ 473 h 2763"/>
              <a:gd name="T44" fmla="+- 0 14524 13627"/>
              <a:gd name="T45" fmla="*/ T44 w 2662"/>
              <a:gd name="T46" fmla="+- 0 417 342"/>
              <a:gd name="T47" fmla="*/ 417 h 2763"/>
              <a:gd name="T48" fmla="+- 0 14663 13627"/>
              <a:gd name="T49" fmla="*/ T48 w 2662"/>
              <a:gd name="T50" fmla="+- 0 376 342"/>
              <a:gd name="T51" fmla="*/ 376 h 2763"/>
              <a:gd name="T52" fmla="+- 0 14808 13627"/>
              <a:gd name="T53" fmla="*/ T52 w 2662"/>
              <a:gd name="T54" fmla="+- 0 350 342"/>
              <a:gd name="T55" fmla="*/ 350 h 2763"/>
              <a:gd name="T56" fmla="+- 0 14958 13627"/>
              <a:gd name="T57" fmla="*/ T56 w 2662"/>
              <a:gd name="T58" fmla="+- 0 342 342"/>
              <a:gd name="T59" fmla="*/ 342 h 2763"/>
              <a:gd name="T60" fmla="+- 0 15108 13627"/>
              <a:gd name="T61" fmla="*/ T60 w 2662"/>
              <a:gd name="T62" fmla="+- 0 350 342"/>
              <a:gd name="T63" fmla="*/ 350 h 2763"/>
              <a:gd name="T64" fmla="+- 0 15253 13627"/>
              <a:gd name="T65" fmla="*/ T64 w 2662"/>
              <a:gd name="T66" fmla="+- 0 376 342"/>
              <a:gd name="T67" fmla="*/ 376 h 2763"/>
              <a:gd name="T68" fmla="+- 0 15392 13627"/>
              <a:gd name="T69" fmla="*/ T68 w 2662"/>
              <a:gd name="T70" fmla="+- 0 417 342"/>
              <a:gd name="T71" fmla="*/ 417 h 2763"/>
              <a:gd name="T72" fmla="+- 0 15525 13627"/>
              <a:gd name="T73" fmla="*/ T72 w 2662"/>
              <a:gd name="T74" fmla="+- 0 473 342"/>
              <a:gd name="T75" fmla="*/ 473 h 2763"/>
              <a:gd name="T76" fmla="+- 0 15650 13627"/>
              <a:gd name="T77" fmla="*/ T76 w 2662"/>
              <a:gd name="T78" fmla="+- 0 543 342"/>
              <a:gd name="T79" fmla="*/ 543 h 2763"/>
              <a:gd name="T80" fmla="+- 0 15767 13627"/>
              <a:gd name="T81" fmla="*/ T80 w 2662"/>
              <a:gd name="T82" fmla="+- 0 626 342"/>
              <a:gd name="T83" fmla="*/ 626 h 2763"/>
              <a:gd name="T84" fmla="+- 0 15874 13627"/>
              <a:gd name="T85" fmla="*/ T84 w 2662"/>
              <a:gd name="T86" fmla="+- 0 721 342"/>
              <a:gd name="T87" fmla="*/ 721 h 2763"/>
              <a:gd name="T88" fmla="+- 0 15971 13627"/>
              <a:gd name="T89" fmla="*/ T88 w 2662"/>
              <a:gd name="T90" fmla="+- 0 827 342"/>
              <a:gd name="T91" fmla="*/ 827 h 2763"/>
              <a:gd name="T92" fmla="+- 0 16057 13627"/>
              <a:gd name="T93" fmla="*/ T92 w 2662"/>
              <a:gd name="T94" fmla="+- 0 943 342"/>
              <a:gd name="T95" fmla="*/ 943 h 2763"/>
              <a:gd name="T96" fmla="+- 0 16130 13627"/>
              <a:gd name="T97" fmla="*/ T96 w 2662"/>
              <a:gd name="T98" fmla="+- 0 1069 342"/>
              <a:gd name="T99" fmla="*/ 1069 h 2763"/>
              <a:gd name="T100" fmla="+- 0 16191 13627"/>
              <a:gd name="T101" fmla="*/ T100 w 2662"/>
              <a:gd name="T102" fmla="+- 0 1203 342"/>
              <a:gd name="T103" fmla="*/ 1203 h 2763"/>
              <a:gd name="T104" fmla="+- 0 16238 13627"/>
              <a:gd name="T105" fmla="*/ T104 w 2662"/>
              <a:gd name="T106" fmla="+- 0 1344 342"/>
              <a:gd name="T107" fmla="*/ 1344 h 2763"/>
              <a:gd name="T108" fmla="+- 0 16270 13627"/>
              <a:gd name="T109" fmla="*/ T108 w 2662"/>
              <a:gd name="T110" fmla="+- 0 1491 342"/>
              <a:gd name="T111" fmla="*/ 1491 h 2763"/>
              <a:gd name="T112" fmla="+- 0 16287 13627"/>
              <a:gd name="T113" fmla="*/ T112 w 2662"/>
              <a:gd name="T114" fmla="+- 0 1645 342"/>
              <a:gd name="T115" fmla="*/ 1645 h 2763"/>
              <a:gd name="T116" fmla="+- 0 16287 13627"/>
              <a:gd name="T117" fmla="*/ T116 w 2662"/>
              <a:gd name="T118" fmla="+- 0 1801 342"/>
              <a:gd name="T119" fmla="*/ 1801 h 2763"/>
              <a:gd name="T120" fmla="+- 0 16270 13627"/>
              <a:gd name="T121" fmla="*/ T120 w 2662"/>
              <a:gd name="T122" fmla="+- 0 1955 342"/>
              <a:gd name="T123" fmla="*/ 1955 h 2763"/>
              <a:gd name="T124" fmla="+- 0 16238 13627"/>
              <a:gd name="T125" fmla="*/ T124 w 2662"/>
              <a:gd name="T126" fmla="+- 0 2102 342"/>
              <a:gd name="T127" fmla="*/ 2102 h 2763"/>
              <a:gd name="T128" fmla="+- 0 16191 13627"/>
              <a:gd name="T129" fmla="*/ T128 w 2662"/>
              <a:gd name="T130" fmla="+- 0 2243 342"/>
              <a:gd name="T131" fmla="*/ 2243 h 2763"/>
              <a:gd name="T132" fmla="+- 0 16130 13627"/>
              <a:gd name="T133" fmla="*/ T132 w 2662"/>
              <a:gd name="T134" fmla="+- 0 2377 342"/>
              <a:gd name="T135" fmla="*/ 2377 h 2763"/>
              <a:gd name="T136" fmla="+- 0 16057 13627"/>
              <a:gd name="T137" fmla="*/ T136 w 2662"/>
              <a:gd name="T138" fmla="+- 0 2503 342"/>
              <a:gd name="T139" fmla="*/ 2503 h 2763"/>
              <a:gd name="T140" fmla="+- 0 15971 13627"/>
              <a:gd name="T141" fmla="*/ T140 w 2662"/>
              <a:gd name="T142" fmla="+- 0 2619 342"/>
              <a:gd name="T143" fmla="*/ 2619 h 2763"/>
              <a:gd name="T144" fmla="+- 0 15874 13627"/>
              <a:gd name="T145" fmla="*/ T144 w 2662"/>
              <a:gd name="T146" fmla="+- 0 2725 342"/>
              <a:gd name="T147" fmla="*/ 2725 h 2763"/>
              <a:gd name="T148" fmla="+- 0 15767 13627"/>
              <a:gd name="T149" fmla="*/ T148 w 2662"/>
              <a:gd name="T150" fmla="+- 0 2820 342"/>
              <a:gd name="T151" fmla="*/ 2820 h 2763"/>
              <a:gd name="T152" fmla="+- 0 15650 13627"/>
              <a:gd name="T153" fmla="*/ T152 w 2662"/>
              <a:gd name="T154" fmla="+- 0 2903 342"/>
              <a:gd name="T155" fmla="*/ 2903 h 2763"/>
              <a:gd name="T156" fmla="+- 0 15525 13627"/>
              <a:gd name="T157" fmla="*/ T156 w 2662"/>
              <a:gd name="T158" fmla="+- 0 2973 342"/>
              <a:gd name="T159" fmla="*/ 2973 h 2763"/>
              <a:gd name="T160" fmla="+- 0 15392 13627"/>
              <a:gd name="T161" fmla="*/ T160 w 2662"/>
              <a:gd name="T162" fmla="+- 0 3029 342"/>
              <a:gd name="T163" fmla="*/ 3029 h 2763"/>
              <a:gd name="T164" fmla="+- 0 15253 13627"/>
              <a:gd name="T165" fmla="*/ T164 w 2662"/>
              <a:gd name="T166" fmla="+- 0 3070 342"/>
              <a:gd name="T167" fmla="*/ 3070 h 2763"/>
              <a:gd name="T168" fmla="+- 0 15108 13627"/>
              <a:gd name="T169" fmla="*/ T168 w 2662"/>
              <a:gd name="T170" fmla="+- 0 3096 342"/>
              <a:gd name="T171" fmla="*/ 3096 h 2763"/>
              <a:gd name="T172" fmla="+- 0 14958 13627"/>
              <a:gd name="T173" fmla="*/ T172 w 2662"/>
              <a:gd name="T174" fmla="+- 0 3104 342"/>
              <a:gd name="T175" fmla="*/ 3104 h 2763"/>
              <a:gd name="T176" fmla="+- 0 14808 13627"/>
              <a:gd name="T177" fmla="*/ T176 w 2662"/>
              <a:gd name="T178" fmla="+- 0 3096 342"/>
              <a:gd name="T179" fmla="*/ 3096 h 2763"/>
              <a:gd name="T180" fmla="+- 0 14663 13627"/>
              <a:gd name="T181" fmla="*/ T180 w 2662"/>
              <a:gd name="T182" fmla="+- 0 3070 342"/>
              <a:gd name="T183" fmla="*/ 3070 h 2763"/>
              <a:gd name="T184" fmla="+- 0 14524 13627"/>
              <a:gd name="T185" fmla="*/ T184 w 2662"/>
              <a:gd name="T186" fmla="+- 0 3029 342"/>
              <a:gd name="T187" fmla="*/ 3029 h 2763"/>
              <a:gd name="T188" fmla="+- 0 14391 13627"/>
              <a:gd name="T189" fmla="*/ T188 w 2662"/>
              <a:gd name="T190" fmla="+- 0 2973 342"/>
              <a:gd name="T191" fmla="*/ 2973 h 2763"/>
              <a:gd name="T192" fmla="+- 0 14266 13627"/>
              <a:gd name="T193" fmla="*/ T192 w 2662"/>
              <a:gd name="T194" fmla="+- 0 2903 342"/>
              <a:gd name="T195" fmla="*/ 2903 h 2763"/>
              <a:gd name="T196" fmla="+- 0 14149 13627"/>
              <a:gd name="T197" fmla="*/ T196 w 2662"/>
              <a:gd name="T198" fmla="+- 0 2820 342"/>
              <a:gd name="T199" fmla="*/ 2820 h 2763"/>
              <a:gd name="T200" fmla="+- 0 14042 13627"/>
              <a:gd name="T201" fmla="*/ T200 w 2662"/>
              <a:gd name="T202" fmla="+- 0 2725 342"/>
              <a:gd name="T203" fmla="*/ 2725 h 2763"/>
              <a:gd name="T204" fmla="+- 0 13945 13627"/>
              <a:gd name="T205" fmla="*/ T204 w 2662"/>
              <a:gd name="T206" fmla="+- 0 2619 342"/>
              <a:gd name="T207" fmla="*/ 2619 h 2763"/>
              <a:gd name="T208" fmla="+- 0 13859 13627"/>
              <a:gd name="T209" fmla="*/ T208 w 2662"/>
              <a:gd name="T210" fmla="+- 0 2503 342"/>
              <a:gd name="T211" fmla="*/ 2503 h 2763"/>
              <a:gd name="T212" fmla="+- 0 13786 13627"/>
              <a:gd name="T213" fmla="*/ T212 w 2662"/>
              <a:gd name="T214" fmla="+- 0 2377 342"/>
              <a:gd name="T215" fmla="*/ 2377 h 2763"/>
              <a:gd name="T216" fmla="+- 0 13725 13627"/>
              <a:gd name="T217" fmla="*/ T216 w 2662"/>
              <a:gd name="T218" fmla="+- 0 2243 342"/>
              <a:gd name="T219" fmla="*/ 2243 h 2763"/>
              <a:gd name="T220" fmla="+- 0 13678 13627"/>
              <a:gd name="T221" fmla="*/ T220 w 2662"/>
              <a:gd name="T222" fmla="+- 0 2102 342"/>
              <a:gd name="T223" fmla="*/ 2102 h 2763"/>
              <a:gd name="T224" fmla="+- 0 13646 13627"/>
              <a:gd name="T225" fmla="*/ T224 w 2662"/>
              <a:gd name="T226" fmla="+- 0 1955 342"/>
              <a:gd name="T227" fmla="*/ 1955 h 2763"/>
              <a:gd name="T228" fmla="+- 0 13629 13627"/>
              <a:gd name="T229" fmla="*/ T228 w 2662"/>
              <a:gd name="T230" fmla="+- 0 1801 342"/>
              <a:gd name="T231" fmla="*/ 1801 h 27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2662" h="2763">
                <a:moveTo>
                  <a:pt x="0" y="1381"/>
                </a:moveTo>
                <a:lnTo>
                  <a:pt x="2" y="1303"/>
                </a:lnTo>
                <a:lnTo>
                  <a:pt x="9" y="1225"/>
                </a:lnTo>
                <a:lnTo>
                  <a:pt x="19" y="1149"/>
                </a:lnTo>
                <a:lnTo>
                  <a:pt x="33" y="1075"/>
                </a:lnTo>
                <a:lnTo>
                  <a:pt x="51" y="1002"/>
                </a:lnTo>
                <a:lnTo>
                  <a:pt x="73" y="930"/>
                </a:lnTo>
                <a:lnTo>
                  <a:pt x="98" y="861"/>
                </a:lnTo>
                <a:lnTo>
                  <a:pt x="127" y="793"/>
                </a:lnTo>
                <a:lnTo>
                  <a:pt x="159" y="727"/>
                </a:lnTo>
                <a:lnTo>
                  <a:pt x="194" y="663"/>
                </a:lnTo>
                <a:lnTo>
                  <a:pt x="232" y="601"/>
                </a:lnTo>
                <a:lnTo>
                  <a:pt x="274" y="542"/>
                </a:lnTo>
                <a:lnTo>
                  <a:pt x="318" y="485"/>
                </a:lnTo>
                <a:lnTo>
                  <a:pt x="365" y="431"/>
                </a:lnTo>
                <a:lnTo>
                  <a:pt x="415" y="379"/>
                </a:lnTo>
                <a:lnTo>
                  <a:pt x="468" y="330"/>
                </a:lnTo>
                <a:lnTo>
                  <a:pt x="522" y="284"/>
                </a:lnTo>
                <a:lnTo>
                  <a:pt x="580" y="241"/>
                </a:lnTo>
                <a:lnTo>
                  <a:pt x="639" y="201"/>
                </a:lnTo>
                <a:lnTo>
                  <a:pt x="701" y="164"/>
                </a:lnTo>
                <a:lnTo>
                  <a:pt x="764" y="131"/>
                </a:lnTo>
                <a:lnTo>
                  <a:pt x="830" y="101"/>
                </a:lnTo>
                <a:lnTo>
                  <a:pt x="897" y="75"/>
                </a:lnTo>
                <a:lnTo>
                  <a:pt x="966" y="53"/>
                </a:lnTo>
                <a:lnTo>
                  <a:pt x="1036" y="34"/>
                </a:lnTo>
                <a:lnTo>
                  <a:pt x="1108" y="19"/>
                </a:lnTo>
                <a:lnTo>
                  <a:pt x="1181" y="8"/>
                </a:lnTo>
                <a:lnTo>
                  <a:pt x="1255" y="2"/>
                </a:lnTo>
                <a:lnTo>
                  <a:pt x="1331" y="0"/>
                </a:lnTo>
                <a:lnTo>
                  <a:pt x="1407" y="2"/>
                </a:lnTo>
                <a:lnTo>
                  <a:pt x="1481" y="8"/>
                </a:lnTo>
                <a:lnTo>
                  <a:pt x="1554" y="19"/>
                </a:lnTo>
                <a:lnTo>
                  <a:pt x="1626" y="34"/>
                </a:lnTo>
                <a:lnTo>
                  <a:pt x="1696" y="53"/>
                </a:lnTo>
                <a:lnTo>
                  <a:pt x="1765" y="75"/>
                </a:lnTo>
                <a:lnTo>
                  <a:pt x="1832" y="101"/>
                </a:lnTo>
                <a:lnTo>
                  <a:pt x="1898" y="131"/>
                </a:lnTo>
                <a:lnTo>
                  <a:pt x="1961" y="164"/>
                </a:lnTo>
                <a:lnTo>
                  <a:pt x="2023" y="201"/>
                </a:lnTo>
                <a:lnTo>
                  <a:pt x="2082" y="241"/>
                </a:lnTo>
                <a:lnTo>
                  <a:pt x="2140" y="284"/>
                </a:lnTo>
                <a:lnTo>
                  <a:pt x="2194" y="330"/>
                </a:lnTo>
                <a:lnTo>
                  <a:pt x="2247" y="379"/>
                </a:lnTo>
                <a:lnTo>
                  <a:pt x="2297" y="431"/>
                </a:lnTo>
                <a:lnTo>
                  <a:pt x="2344" y="485"/>
                </a:lnTo>
                <a:lnTo>
                  <a:pt x="2388" y="542"/>
                </a:lnTo>
                <a:lnTo>
                  <a:pt x="2430" y="601"/>
                </a:lnTo>
                <a:lnTo>
                  <a:pt x="2468" y="663"/>
                </a:lnTo>
                <a:lnTo>
                  <a:pt x="2503" y="727"/>
                </a:lnTo>
                <a:lnTo>
                  <a:pt x="2535" y="793"/>
                </a:lnTo>
                <a:lnTo>
                  <a:pt x="2564" y="861"/>
                </a:lnTo>
                <a:lnTo>
                  <a:pt x="2589" y="930"/>
                </a:lnTo>
                <a:lnTo>
                  <a:pt x="2611" y="1002"/>
                </a:lnTo>
                <a:lnTo>
                  <a:pt x="2629" y="1075"/>
                </a:lnTo>
                <a:lnTo>
                  <a:pt x="2643" y="1149"/>
                </a:lnTo>
                <a:lnTo>
                  <a:pt x="2653" y="1225"/>
                </a:lnTo>
                <a:lnTo>
                  <a:pt x="2660" y="1303"/>
                </a:lnTo>
                <a:lnTo>
                  <a:pt x="2662" y="1381"/>
                </a:lnTo>
                <a:lnTo>
                  <a:pt x="2660" y="1459"/>
                </a:lnTo>
                <a:lnTo>
                  <a:pt x="2653" y="1537"/>
                </a:lnTo>
                <a:lnTo>
                  <a:pt x="2643" y="1613"/>
                </a:lnTo>
                <a:lnTo>
                  <a:pt x="2629" y="1687"/>
                </a:lnTo>
                <a:lnTo>
                  <a:pt x="2611" y="1760"/>
                </a:lnTo>
                <a:lnTo>
                  <a:pt x="2589" y="1832"/>
                </a:lnTo>
                <a:lnTo>
                  <a:pt x="2564" y="1901"/>
                </a:lnTo>
                <a:lnTo>
                  <a:pt x="2535" y="1969"/>
                </a:lnTo>
                <a:lnTo>
                  <a:pt x="2503" y="2035"/>
                </a:lnTo>
                <a:lnTo>
                  <a:pt x="2468" y="2099"/>
                </a:lnTo>
                <a:lnTo>
                  <a:pt x="2430" y="2161"/>
                </a:lnTo>
                <a:lnTo>
                  <a:pt x="2388" y="2220"/>
                </a:lnTo>
                <a:lnTo>
                  <a:pt x="2344" y="2277"/>
                </a:lnTo>
                <a:lnTo>
                  <a:pt x="2297" y="2331"/>
                </a:lnTo>
                <a:lnTo>
                  <a:pt x="2247" y="2383"/>
                </a:lnTo>
                <a:lnTo>
                  <a:pt x="2194" y="2432"/>
                </a:lnTo>
                <a:lnTo>
                  <a:pt x="2140" y="2478"/>
                </a:lnTo>
                <a:lnTo>
                  <a:pt x="2082" y="2521"/>
                </a:lnTo>
                <a:lnTo>
                  <a:pt x="2023" y="2561"/>
                </a:lnTo>
                <a:lnTo>
                  <a:pt x="1961" y="2598"/>
                </a:lnTo>
                <a:lnTo>
                  <a:pt x="1898" y="2631"/>
                </a:lnTo>
                <a:lnTo>
                  <a:pt x="1832" y="2661"/>
                </a:lnTo>
                <a:lnTo>
                  <a:pt x="1765" y="2687"/>
                </a:lnTo>
                <a:lnTo>
                  <a:pt x="1696" y="2709"/>
                </a:lnTo>
                <a:lnTo>
                  <a:pt x="1626" y="2728"/>
                </a:lnTo>
                <a:lnTo>
                  <a:pt x="1554" y="2743"/>
                </a:lnTo>
                <a:lnTo>
                  <a:pt x="1481" y="2754"/>
                </a:lnTo>
                <a:lnTo>
                  <a:pt x="1407" y="2760"/>
                </a:lnTo>
                <a:lnTo>
                  <a:pt x="1331" y="2762"/>
                </a:lnTo>
                <a:lnTo>
                  <a:pt x="1255" y="2760"/>
                </a:lnTo>
                <a:lnTo>
                  <a:pt x="1181" y="2754"/>
                </a:lnTo>
                <a:lnTo>
                  <a:pt x="1108" y="2743"/>
                </a:lnTo>
                <a:lnTo>
                  <a:pt x="1036" y="2728"/>
                </a:lnTo>
                <a:lnTo>
                  <a:pt x="966" y="2709"/>
                </a:lnTo>
                <a:lnTo>
                  <a:pt x="897" y="2687"/>
                </a:lnTo>
                <a:lnTo>
                  <a:pt x="830" y="2661"/>
                </a:lnTo>
                <a:lnTo>
                  <a:pt x="764" y="2631"/>
                </a:lnTo>
                <a:lnTo>
                  <a:pt x="701" y="2598"/>
                </a:lnTo>
                <a:lnTo>
                  <a:pt x="639" y="2561"/>
                </a:lnTo>
                <a:lnTo>
                  <a:pt x="580" y="2521"/>
                </a:lnTo>
                <a:lnTo>
                  <a:pt x="522" y="2478"/>
                </a:lnTo>
                <a:lnTo>
                  <a:pt x="468" y="2432"/>
                </a:lnTo>
                <a:lnTo>
                  <a:pt x="415" y="2383"/>
                </a:lnTo>
                <a:lnTo>
                  <a:pt x="365" y="2331"/>
                </a:lnTo>
                <a:lnTo>
                  <a:pt x="318" y="2277"/>
                </a:lnTo>
                <a:lnTo>
                  <a:pt x="274" y="2220"/>
                </a:lnTo>
                <a:lnTo>
                  <a:pt x="232" y="2161"/>
                </a:lnTo>
                <a:lnTo>
                  <a:pt x="194" y="2099"/>
                </a:lnTo>
                <a:lnTo>
                  <a:pt x="159" y="2035"/>
                </a:lnTo>
                <a:lnTo>
                  <a:pt x="127" y="1969"/>
                </a:lnTo>
                <a:lnTo>
                  <a:pt x="98" y="1901"/>
                </a:lnTo>
                <a:lnTo>
                  <a:pt x="73" y="1832"/>
                </a:lnTo>
                <a:lnTo>
                  <a:pt x="51" y="1760"/>
                </a:lnTo>
                <a:lnTo>
                  <a:pt x="33" y="1687"/>
                </a:lnTo>
                <a:lnTo>
                  <a:pt x="19" y="1613"/>
                </a:lnTo>
                <a:lnTo>
                  <a:pt x="9" y="1537"/>
                </a:lnTo>
                <a:lnTo>
                  <a:pt x="2" y="1459"/>
                </a:lnTo>
                <a:lnTo>
                  <a:pt x="0" y="1381"/>
                </a:lnTo>
                <a:close/>
              </a:path>
            </a:pathLst>
          </a:custGeom>
          <a:noFill/>
          <a:ln w="12192">
            <a:solidFill>
              <a:srgbClr val="BB89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00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A5B23-B625-44EF-81DB-659F1A45238B}"/>
              </a:ext>
            </a:extLst>
          </p:cNvPr>
          <p:cNvPicPr>
            <a:picLocks noChangeAspect="1"/>
          </p:cNvPicPr>
          <p:nvPr/>
        </p:nvPicPr>
        <p:blipFill>
          <a:blip r:embed="rId2"/>
          <a:stretch>
            <a:fillRect/>
          </a:stretch>
        </p:blipFill>
        <p:spPr>
          <a:xfrm>
            <a:off x="1155957" y="1361190"/>
            <a:ext cx="7477125" cy="1924050"/>
          </a:xfrm>
          <a:prstGeom prst="rect">
            <a:avLst/>
          </a:prstGeom>
        </p:spPr>
      </p:pic>
      <p:sp>
        <p:nvSpPr>
          <p:cNvPr id="5" name="Title 1">
            <a:extLst>
              <a:ext uri="{FF2B5EF4-FFF2-40B4-BE49-F238E27FC236}">
                <a16:creationId xmlns:a16="http://schemas.microsoft.com/office/drawing/2014/main" id="{0FC55A49-5544-4742-A169-0838357AA535}"/>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Example: Combinational Design</a:t>
            </a:r>
          </a:p>
        </p:txBody>
      </p:sp>
      <p:pic>
        <p:nvPicPr>
          <p:cNvPr id="7" name="Picture 6">
            <a:extLst>
              <a:ext uri="{FF2B5EF4-FFF2-40B4-BE49-F238E27FC236}">
                <a16:creationId xmlns:a16="http://schemas.microsoft.com/office/drawing/2014/main" id="{D280A127-B39D-4DE3-A555-5D4A776286EA}"/>
              </a:ext>
            </a:extLst>
          </p:cNvPr>
          <p:cNvPicPr>
            <a:picLocks noChangeAspect="1"/>
          </p:cNvPicPr>
          <p:nvPr/>
        </p:nvPicPr>
        <p:blipFill>
          <a:blip r:embed="rId3"/>
          <a:stretch>
            <a:fillRect/>
          </a:stretch>
        </p:blipFill>
        <p:spPr>
          <a:xfrm>
            <a:off x="2422782" y="3444949"/>
            <a:ext cx="6210300" cy="9048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248186-0A41-4AEA-B64D-AFF1505F6BCD}"/>
                  </a:ext>
                </a:extLst>
              </p:cNvPr>
              <p:cNvSpPr txBox="1"/>
              <p:nvPr/>
            </p:nvSpPr>
            <p:spPr>
              <a:xfrm>
                <a:off x="2676747" y="4509533"/>
                <a:ext cx="6097772" cy="1631216"/>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2 </a:t>
                </a:r>
                <a:r>
                  <a:rPr lang="en-US" sz="2000" dirty="0">
                    <a:solidFill>
                      <a:srgbClr val="FF0000"/>
                    </a:solidFill>
                    <a:latin typeface="Times New Roman" panose="02020603050405020304" pitchFamily="18" charset="0"/>
                    <a:cs typeface="Times New Roman" panose="02020603050405020304" pitchFamily="18" charset="0"/>
                  </a:rPr>
                  <a:t>-name </a:t>
                </a:r>
                <a:r>
                  <a:rPr lang="en-US" sz="2000" dirty="0" err="1">
                    <a:solidFill>
                      <a:srgbClr val="FF0000"/>
                    </a:solidFill>
                    <a:latin typeface="Times New Roman" panose="02020603050405020304" pitchFamily="18" charset="0"/>
                    <a:cs typeface="Times New Roman" panose="02020603050405020304" pitchFamily="18" charset="0"/>
                  </a:rPr>
                  <a:t>VClk</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set_clock_uncertainty</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-setup 0.3 [</a:t>
                </a:r>
                <a:r>
                  <a:rPr lang="en-US" sz="2000" dirty="0" err="1">
                    <a:solidFill>
                      <a:srgbClr val="FF0000"/>
                    </a:solidFill>
                    <a:latin typeface="Times New Roman" panose="02020603050405020304" pitchFamily="18" charset="0"/>
                    <a:cs typeface="Times New Roman" panose="02020603050405020304" pitchFamily="18" charset="0"/>
                  </a:rPr>
                  <a:t>get_clocks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VClk</a:t>
                </a:r>
                <a:r>
                  <a:rPr lang="en-US" sz="2000" dirty="0">
                    <a:solidFill>
                      <a:srgbClr val="FF0000"/>
                    </a:solidFill>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set_input_delay</a:t>
                </a:r>
                <a:r>
                  <a:rPr lang="en-US" sz="2000" dirty="0">
                    <a:latin typeface="Times New Roman" panose="02020603050405020304" pitchFamily="18" charset="0"/>
                    <a:cs typeface="Times New Roman" panose="02020603050405020304" pitchFamily="18" charset="0"/>
                  </a:rPr>
                  <a:t> -max </a:t>
                </a:r>
                <a:r>
                  <a:rPr lang="en-US" sz="2000" dirty="0">
                    <a:solidFill>
                      <a:srgbClr val="FF0000"/>
                    </a:solidFill>
                    <a:latin typeface="Times New Roman" panose="02020603050405020304" pitchFamily="18" charset="0"/>
                    <a:cs typeface="Times New Roman" panose="02020603050405020304" pitchFamily="18" charset="0"/>
                  </a:rPr>
                  <a:t>0.4 -clock </a:t>
                </a:r>
                <a:r>
                  <a:rPr lang="en-US" sz="2000" dirty="0" err="1">
                    <a:solidFill>
                      <a:srgbClr val="FF0000"/>
                    </a:solidFill>
                    <a:latin typeface="Times New Roman" panose="02020603050405020304" pitchFamily="18" charset="0"/>
                    <a:cs typeface="Times New Roman" panose="02020603050405020304" pitchFamily="18" charset="0"/>
                  </a:rPr>
                  <a:t>Clk</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get_ports</a:t>
                </a:r>
                <a:r>
                  <a:rPr lang="en-US" sz="2000" dirty="0">
                    <a:solidFill>
                      <a:srgbClr val="FF0000"/>
                    </a:solidFill>
                    <a:latin typeface="Times New Roman" panose="02020603050405020304" pitchFamily="18" charset="0"/>
                    <a:cs typeface="Times New Roman" panose="02020603050405020304" pitchFamily="18" charset="0"/>
                  </a:rPr>
                  <a:t> A]</a:t>
                </a:r>
              </a:p>
              <a:p>
                <a:r>
                  <a:rPr lang="en-US" sz="2000" dirty="0" err="1">
                    <a:latin typeface="Times New Roman" panose="02020603050405020304" pitchFamily="18" charset="0"/>
                    <a:cs typeface="Times New Roman" panose="02020603050405020304" pitchFamily="18" charset="0"/>
                  </a:rPr>
                  <a:t>set_output_delay</a:t>
                </a:r>
                <a:r>
                  <a:rPr lang="en-US" sz="2000" dirty="0">
                    <a:latin typeface="Times New Roman" panose="02020603050405020304" pitchFamily="18" charset="0"/>
                    <a:cs typeface="Times New Roman" panose="02020603050405020304" pitchFamily="18" charset="0"/>
                  </a:rPr>
                  <a:t> -max </a:t>
                </a:r>
                <a:r>
                  <a:rPr lang="en-US" sz="2000" dirty="0">
                    <a:solidFill>
                      <a:srgbClr val="FF0000"/>
                    </a:solidFill>
                    <a:latin typeface="Times New Roman" panose="02020603050405020304" pitchFamily="18" charset="0"/>
                    <a:cs typeface="Times New Roman" panose="02020603050405020304" pitchFamily="18" charset="0"/>
                  </a:rPr>
                  <a:t>0.3 -clock </a:t>
                </a:r>
                <a:r>
                  <a:rPr lang="en-US" sz="2000" dirty="0" err="1">
                    <a:solidFill>
                      <a:srgbClr val="FF0000"/>
                    </a:solidFill>
                    <a:latin typeface="Times New Roman" panose="02020603050405020304" pitchFamily="18" charset="0"/>
                    <a:cs typeface="Times New Roman" panose="02020603050405020304" pitchFamily="18" charset="0"/>
                  </a:rPr>
                  <a:t>Clk</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get_ports</a:t>
                </a:r>
                <a:r>
                  <a:rPr lang="en-US" sz="2000" dirty="0">
                    <a:solidFill>
                      <a:srgbClr val="FF0000"/>
                    </a:solidFill>
                    <a:latin typeface="Times New Roman" panose="02020603050405020304" pitchFamily="18" charset="0"/>
                    <a:cs typeface="Times New Roman" panose="02020603050405020304" pitchFamily="18" charset="0"/>
                  </a:rPr>
                  <a:t> B]</a:t>
                </a:r>
              </a:p>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cs typeface="Times New Roman" panose="02020603050405020304" pitchFamily="18" charset="0"/>
                            </a:rPr>
                          </m:ctrlPr>
                        </m:sSubPr>
                        <m:e>
                          <m:r>
                            <a:rPr lang="en-US" sz="2000" b="0" i="1" smtClean="0">
                              <a:solidFill>
                                <a:srgbClr val="FF0000"/>
                              </a:solidFill>
                              <a:latin typeface="Cambria Math" panose="02040503050406030204" pitchFamily="18" charset="0"/>
                              <a:cs typeface="Times New Roman" panose="02020603050405020304" pitchFamily="18" charset="0"/>
                            </a:rPr>
                            <m:t>𝑇</m:t>
                          </m:r>
                        </m:e>
                        <m:sub>
                          <m:r>
                            <a:rPr lang="en-US" sz="2000" b="0" i="1" smtClean="0">
                              <a:solidFill>
                                <a:srgbClr val="FF0000"/>
                              </a:solidFill>
                              <a:latin typeface="Cambria Math" panose="02040503050406030204" pitchFamily="18" charset="0"/>
                              <a:cs typeface="Times New Roman" panose="02020603050405020304" pitchFamily="18" charset="0"/>
                            </a:rPr>
                            <m:t>𝐹</m:t>
                          </m:r>
                          <m:r>
                            <a:rPr lang="en-US" sz="2000" b="0" i="1" smtClean="0">
                              <a:solidFill>
                                <a:srgbClr val="FF0000"/>
                              </a:solidFill>
                              <a:latin typeface="Cambria Math" panose="02040503050406030204" pitchFamily="18" charset="0"/>
                              <a:cs typeface="Times New Roman" panose="02020603050405020304" pitchFamily="18" charset="0"/>
                            </a:rPr>
                            <m:t>,</m:t>
                          </m:r>
                          <m:r>
                            <a:rPr lang="en-US" sz="2000" b="0" i="1" smtClean="0">
                              <a:solidFill>
                                <a:srgbClr val="FF0000"/>
                              </a:solidFill>
                              <a:latin typeface="Cambria Math" panose="02040503050406030204" pitchFamily="18" charset="0"/>
                              <a:cs typeface="Times New Roman" panose="02020603050405020304" pitchFamily="18" charset="0"/>
                            </a:rPr>
                            <m:t>𝑚𝑎𝑥</m:t>
                          </m:r>
                        </m:sub>
                      </m:sSub>
                      <m:r>
                        <a:rPr lang="en-US" sz="2000" b="0" i="1" smtClean="0">
                          <a:solidFill>
                            <a:srgbClr val="FF0000"/>
                          </a:solidFill>
                          <a:latin typeface="Cambria Math" panose="02040503050406030204" pitchFamily="18" charset="0"/>
                          <a:cs typeface="Times New Roman" panose="02020603050405020304" pitchFamily="18" charset="0"/>
                        </a:rPr>
                        <m:t>=2 −0.3 −0.4 −0.3=1.0 </m:t>
                      </m:r>
                      <m:r>
                        <a:rPr lang="en-US" sz="2000" b="0" i="1" smtClean="0">
                          <a:solidFill>
                            <a:srgbClr val="FF0000"/>
                          </a:solidFill>
                          <a:latin typeface="Cambria Math" panose="02040503050406030204" pitchFamily="18" charset="0"/>
                          <a:cs typeface="Times New Roman" panose="02020603050405020304" pitchFamily="18" charset="0"/>
                        </a:rPr>
                        <m:t>𝑛𝑠</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07248186-0A41-4AEA-B64D-AFF1505F6BCD}"/>
                  </a:ext>
                </a:extLst>
              </p:cNvPr>
              <p:cNvSpPr txBox="1">
                <a:spLocks noRot="1" noChangeAspect="1" noMove="1" noResize="1" noEditPoints="1" noAdjustHandles="1" noChangeArrowheads="1" noChangeShapeType="1" noTextEdit="1"/>
              </p:cNvSpPr>
              <p:nvPr/>
            </p:nvSpPr>
            <p:spPr>
              <a:xfrm>
                <a:off x="2676747" y="4509533"/>
                <a:ext cx="6097772" cy="1631216"/>
              </a:xfrm>
              <a:prstGeom prst="rect">
                <a:avLst/>
              </a:prstGeom>
              <a:blipFill>
                <a:blip r:embed="rId4"/>
                <a:stretch>
                  <a:fillRect l="-1000" t="-2247"/>
                </a:stretch>
              </a:blipFill>
            </p:spPr>
            <p:txBody>
              <a:bodyPr/>
              <a:lstStyle/>
              <a:p>
                <a:r>
                  <a:rPr lang="en-US">
                    <a:noFill/>
                  </a:rPr>
                  <a:t> </a:t>
                </a:r>
              </a:p>
            </p:txBody>
          </p:sp>
        </mc:Fallback>
      </mc:AlternateContent>
    </p:spTree>
    <p:extLst>
      <p:ext uri="{BB962C8B-B14F-4D97-AF65-F5344CB8AC3E}">
        <p14:creationId xmlns:p14="http://schemas.microsoft.com/office/powerpoint/2010/main" val="131691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80B9EF-FE41-4764-82CA-87887B9726C5}"/>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Time Budgeting (1/2)</a:t>
            </a:r>
          </a:p>
        </p:txBody>
      </p:sp>
      <p:pic>
        <p:nvPicPr>
          <p:cNvPr id="5" name="Picture 4">
            <a:extLst>
              <a:ext uri="{FF2B5EF4-FFF2-40B4-BE49-F238E27FC236}">
                <a16:creationId xmlns:a16="http://schemas.microsoft.com/office/drawing/2014/main" id="{4D366E8E-B9B2-429F-A7B7-A63E15778B35}"/>
              </a:ext>
            </a:extLst>
          </p:cNvPr>
          <p:cNvPicPr>
            <a:picLocks noChangeAspect="1"/>
          </p:cNvPicPr>
          <p:nvPr/>
        </p:nvPicPr>
        <p:blipFill>
          <a:blip r:embed="rId2"/>
          <a:stretch>
            <a:fillRect/>
          </a:stretch>
        </p:blipFill>
        <p:spPr>
          <a:xfrm>
            <a:off x="1875318" y="1257410"/>
            <a:ext cx="7505700" cy="962025"/>
          </a:xfrm>
          <a:prstGeom prst="rect">
            <a:avLst/>
          </a:prstGeom>
        </p:spPr>
      </p:pic>
      <p:pic>
        <p:nvPicPr>
          <p:cNvPr id="7" name="Picture 6">
            <a:extLst>
              <a:ext uri="{FF2B5EF4-FFF2-40B4-BE49-F238E27FC236}">
                <a16:creationId xmlns:a16="http://schemas.microsoft.com/office/drawing/2014/main" id="{A3F1406D-DD35-4C61-904E-FBFBE0DF50CC}"/>
              </a:ext>
            </a:extLst>
          </p:cNvPr>
          <p:cNvPicPr>
            <a:picLocks noChangeAspect="1"/>
          </p:cNvPicPr>
          <p:nvPr/>
        </p:nvPicPr>
        <p:blipFill>
          <a:blip r:embed="rId3"/>
          <a:stretch>
            <a:fillRect/>
          </a:stretch>
        </p:blipFill>
        <p:spPr>
          <a:xfrm>
            <a:off x="1875318" y="2335729"/>
            <a:ext cx="7258050" cy="1952625"/>
          </a:xfrm>
          <a:prstGeom prst="rect">
            <a:avLst/>
          </a:prstGeom>
        </p:spPr>
      </p:pic>
      <p:pic>
        <p:nvPicPr>
          <p:cNvPr id="9" name="Picture 8">
            <a:extLst>
              <a:ext uri="{FF2B5EF4-FFF2-40B4-BE49-F238E27FC236}">
                <a16:creationId xmlns:a16="http://schemas.microsoft.com/office/drawing/2014/main" id="{64AB7911-FEAE-43E9-A14F-A06F864C1C9D}"/>
              </a:ext>
            </a:extLst>
          </p:cNvPr>
          <p:cNvPicPr>
            <a:picLocks noChangeAspect="1"/>
          </p:cNvPicPr>
          <p:nvPr/>
        </p:nvPicPr>
        <p:blipFill>
          <a:blip r:embed="rId4"/>
          <a:stretch>
            <a:fillRect/>
          </a:stretch>
        </p:blipFill>
        <p:spPr>
          <a:xfrm>
            <a:off x="2422340" y="4709226"/>
            <a:ext cx="4752975" cy="714375"/>
          </a:xfrm>
          <a:prstGeom prst="rect">
            <a:avLst/>
          </a:prstGeom>
        </p:spPr>
      </p:pic>
    </p:spTree>
    <p:extLst>
      <p:ext uri="{BB962C8B-B14F-4D97-AF65-F5344CB8AC3E}">
        <p14:creationId xmlns:p14="http://schemas.microsoft.com/office/powerpoint/2010/main" val="21943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AAB6DE-E106-4CB4-9636-EE40E0F658DB}"/>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Time Budgeting (2/2)</a:t>
            </a:r>
          </a:p>
        </p:txBody>
      </p:sp>
      <p:pic>
        <p:nvPicPr>
          <p:cNvPr id="5" name="Picture 4">
            <a:extLst>
              <a:ext uri="{FF2B5EF4-FFF2-40B4-BE49-F238E27FC236}">
                <a16:creationId xmlns:a16="http://schemas.microsoft.com/office/drawing/2014/main" id="{F727B46E-C447-4D22-BFC3-A819AD9CA47F}"/>
              </a:ext>
            </a:extLst>
          </p:cNvPr>
          <p:cNvPicPr>
            <a:picLocks noChangeAspect="1"/>
          </p:cNvPicPr>
          <p:nvPr/>
        </p:nvPicPr>
        <p:blipFill>
          <a:blip r:embed="rId3"/>
          <a:stretch>
            <a:fillRect/>
          </a:stretch>
        </p:blipFill>
        <p:spPr>
          <a:xfrm>
            <a:off x="2257424" y="1479919"/>
            <a:ext cx="7677150" cy="3600450"/>
          </a:xfrm>
          <a:prstGeom prst="rect">
            <a:avLst/>
          </a:prstGeom>
        </p:spPr>
      </p:pic>
      <p:pic>
        <p:nvPicPr>
          <p:cNvPr id="7" name="Picture 6">
            <a:extLst>
              <a:ext uri="{FF2B5EF4-FFF2-40B4-BE49-F238E27FC236}">
                <a16:creationId xmlns:a16="http://schemas.microsoft.com/office/drawing/2014/main" id="{335226AC-23D2-4D4C-8EFF-A386A7A2BDFE}"/>
              </a:ext>
            </a:extLst>
          </p:cNvPr>
          <p:cNvPicPr>
            <a:picLocks noChangeAspect="1"/>
          </p:cNvPicPr>
          <p:nvPr/>
        </p:nvPicPr>
        <p:blipFill>
          <a:blip r:embed="rId4"/>
          <a:stretch>
            <a:fillRect/>
          </a:stretch>
        </p:blipFill>
        <p:spPr>
          <a:xfrm>
            <a:off x="247000" y="5032702"/>
            <a:ext cx="10467975" cy="1000125"/>
          </a:xfrm>
          <a:prstGeom prst="rect">
            <a:avLst/>
          </a:prstGeom>
        </p:spPr>
      </p:pic>
    </p:spTree>
    <p:extLst>
      <p:ext uri="{BB962C8B-B14F-4D97-AF65-F5344CB8AC3E}">
        <p14:creationId xmlns:p14="http://schemas.microsoft.com/office/powerpoint/2010/main" val="1183167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5B296C-0EB8-4201-B9E6-7ECA2BB0AE71}"/>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Time Budgeting Example</a:t>
            </a:r>
          </a:p>
        </p:txBody>
      </p:sp>
      <p:pic>
        <p:nvPicPr>
          <p:cNvPr id="5" name="Picture 4">
            <a:extLst>
              <a:ext uri="{FF2B5EF4-FFF2-40B4-BE49-F238E27FC236}">
                <a16:creationId xmlns:a16="http://schemas.microsoft.com/office/drawing/2014/main" id="{9FDAF2BC-F7C3-441E-9AD3-1618585E22E0}"/>
              </a:ext>
            </a:extLst>
          </p:cNvPr>
          <p:cNvPicPr>
            <a:picLocks noChangeAspect="1"/>
          </p:cNvPicPr>
          <p:nvPr/>
        </p:nvPicPr>
        <p:blipFill>
          <a:blip r:embed="rId2"/>
          <a:stretch>
            <a:fillRect/>
          </a:stretch>
        </p:blipFill>
        <p:spPr>
          <a:xfrm>
            <a:off x="1827802" y="3953871"/>
            <a:ext cx="6962775" cy="1438275"/>
          </a:xfrm>
          <a:prstGeom prst="rect">
            <a:avLst/>
          </a:prstGeom>
        </p:spPr>
      </p:pic>
      <p:pic>
        <p:nvPicPr>
          <p:cNvPr id="7" name="Picture 6">
            <a:extLst>
              <a:ext uri="{FF2B5EF4-FFF2-40B4-BE49-F238E27FC236}">
                <a16:creationId xmlns:a16="http://schemas.microsoft.com/office/drawing/2014/main" id="{180DE3F9-29EB-413B-B668-109211A0F224}"/>
              </a:ext>
            </a:extLst>
          </p:cNvPr>
          <p:cNvPicPr>
            <a:picLocks noChangeAspect="1"/>
          </p:cNvPicPr>
          <p:nvPr/>
        </p:nvPicPr>
        <p:blipFill>
          <a:blip r:embed="rId3"/>
          <a:stretch>
            <a:fillRect/>
          </a:stretch>
        </p:blipFill>
        <p:spPr>
          <a:xfrm>
            <a:off x="1955393" y="1097389"/>
            <a:ext cx="7439025" cy="2552700"/>
          </a:xfrm>
          <a:prstGeom prst="rect">
            <a:avLst/>
          </a:prstGeom>
        </p:spPr>
      </p:pic>
    </p:spTree>
    <p:extLst>
      <p:ext uri="{BB962C8B-B14F-4D97-AF65-F5344CB8AC3E}">
        <p14:creationId xmlns:p14="http://schemas.microsoft.com/office/powerpoint/2010/main" val="405158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D1D2E-4339-4EBB-B77B-5A17505E2176}"/>
              </a:ext>
            </a:extLst>
          </p:cNvPr>
          <p:cNvPicPr>
            <a:picLocks noChangeAspect="1"/>
          </p:cNvPicPr>
          <p:nvPr/>
        </p:nvPicPr>
        <p:blipFill>
          <a:blip r:embed="rId2"/>
          <a:stretch>
            <a:fillRect/>
          </a:stretch>
        </p:blipFill>
        <p:spPr>
          <a:xfrm>
            <a:off x="1434398" y="1568081"/>
            <a:ext cx="8791575" cy="4933950"/>
          </a:xfrm>
          <a:prstGeom prst="rect">
            <a:avLst/>
          </a:prstGeom>
        </p:spPr>
      </p:pic>
      <p:sp>
        <p:nvSpPr>
          <p:cNvPr id="5" name="Title 1">
            <a:extLst>
              <a:ext uri="{FF2B5EF4-FFF2-40B4-BE49-F238E27FC236}">
                <a16:creationId xmlns:a16="http://schemas.microsoft.com/office/drawing/2014/main" id="{C92493AF-721B-40D7-A48B-A159A81D9A0C}"/>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Timing Constraint Summary</a:t>
            </a:r>
          </a:p>
        </p:txBody>
      </p:sp>
    </p:spTree>
    <p:extLst>
      <p:ext uri="{BB962C8B-B14F-4D97-AF65-F5344CB8AC3E}">
        <p14:creationId xmlns:p14="http://schemas.microsoft.com/office/powerpoint/2010/main" val="1279753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9D1DC0-8AA7-49AE-A38A-1A6367BB6F04}"/>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Summary: Unit Objective</a:t>
            </a:r>
          </a:p>
        </p:txBody>
      </p:sp>
      <p:sp>
        <p:nvSpPr>
          <p:cNvPr id="5" name="TextBox 4">
            <a:extLst>
              <a:ext uri="{FF2B5EF4-FFF2-40B4-BE49-F238E27FC236}">
                <a16:creationId xmlns:a16="http://schemas.microsoft.com/office/drawing/2014/main" id="{E0637C9B-08DC-49A8-A716-804BD442912F}"/>
              </a:ext>
            </a:extLst>
          </p:cNvPr>
          <p:cNvSpPr txBox="1"/>
          <p:nvPr/>
        </p:nvSpPr>
        <p:spPr>
          <a:xfrm>
            <a:off x="550234" y="1670163"/>
            <a:ext cx="9284882" cy="1107996"/>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We should now be able to:</a:t>
            </a:r>
          </a:p>
          <a:p>
            <a:pPr marL="342900" indent="-342900">
              <a:buClr>
                <a:schemeClr val="accent1">
                  <a:lumMod val="40000"/>
                  <a:lumOff val="60000"/>
                </a:schemeClr>
              </a:buClr>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Constrain all </a:t>
            </a:r>
            <a:r>
              <a:rPr lang="en-US" sz="2200" b="1" dirty="0" err="1">
                <a:latin typeface="Times New Roman" panose="02020603050405020304" pitchFamily="18" charset="0"/>
                <a:cs typeface="Times New Roman" panose="02020603050405020304" pitchFamily="18" charset="0"/>
              </a:rPr>
              <a:t>reg_to_reg</a:t>
            </a:r>
            <a:r>
              <a:rPr lang="en-US" sz="2200" b="1" dirty="0">
                <a:latin typeface="Times New Roman" panose="02020603050405020304" pitchFamily="18" charset="0"/>
                <a:cs typeface="Times New Roman" panose="02020603050405020304" pitchFamily="18" charset="0"/>
              </a:rPr>
              <a:t> and I/O timing Paths of a single clock design for setup timing</a:t>
            </a:r>
          </a:p>
        </p:txBody>
      </p:sp>
    </p:spTree>
    <p:extLst>
      <p:ext uri="{BB962C8B-B14F-4D97-AF65-F5344CB8AC3E}">
        <p14:creationId xmlns:p14="http://schemas.microsoft.com/office/powerpoint/2010/main" val="4255295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9E5E4BA-40B3-44EA-92D4-8BA4B58E392D}"/>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a:t>
            </a:r>
          </a:p>
        </p:txBody>
      </p:sp>
      <p:sp>
        <p:nvSpPr>
          <p:cNvPr id="20" name="Rectangle 19">
            <a:extLst>
              <a:ext uri="{FF2B5EF4-FFF2-40B4-BE49-F238E27FC236}">
                <a16:creationId xmlns:a16="http://schemas.microsoft.com/office/drawing/2014/main" id="{E981245C-E3BD-4AB7-A1B3-5DCDE427F6F1}"/>
              </a:ext>
            </a:extLst>
          </p:cNvPr>
          <p:cNvSpPr/>
          <p:nvPr/>
        </p:nvSpPr>
        <p:spPr>
          <a:xfrm>
            <a:off x="3417653" y="2530076"/>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Part1</a:t>
            </a:r>
          </a:p>
        </p:txBody>
      </p:sp>
      <p:sp>
        <p:nvSpPr>
          <p:cNvPr id="21" name="Rectangle 20">
            <a:extLst>
              <a:ext uri="{FF2B5EF4-FFF2-40B4-BE49-F238E27FC236}">
                <a16:creationId xmlns:a16="http://schemas.microsoft.com/office/drawing/2014/main" id="{D0551529-6FA1-4342-BD83-BF0D0C95186D}"/>
              </a:ext>
            </a:extLst>
          </p:cNvPr>
          <p:cNvSpPr/>
          <p:nvPr/>
        </p:nvSpPr>
        <p:spPr>
          <a:xfrm>
            <a:off x="3417654" y="3424101"/>
            <a:ext cx="5081048"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Reg-to-Reg and I/O timing, Part2</a:t>
            </a:r>
          </a:p>
        </p:txBody>
      </p:sp>
      <p:sp>
        <p:nvSpPr>
          <p:cNvPr id="22" name="Rectangle 21">
            <a:extLst>
              <a:ext uri="{FF2B5EF4-FFF2-40B4-BE49-F238E27FC236}">
                <a16:creationId xmlns:a16="http://schemas.microsoft.com/office/drawing/2014/main" id="{DF7B59BD-3932-4C9A-848E-BDBB5E2E4842}"/>
              </a:ext>
            </a:extLst>
          </p:cNvPr>
          <p:cNvSpPr/>
          <p:nvPr/>
        </p:nvSpPr>
        <p:spPr>
          <a:xfrm>
            <a:off x="3417654" y="4348325"/>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Multiple Clocks and Exceptions</a:t>
            </a:r>
          </a:p>
        </p:txBody>
      </p:sp>
      <p:sp>
        <p:nvSpPr>
          <p:cNvPr id="23" name="Rectangle 22">
            <a:extLst>
              <a:ext uri="{FF2B5EF4-FFF2-40B4-BE49-F238E27FC236}">
                <a16:creationId xmlns:a16="http://schemas.microsoft.com/office/drawing/2014/main" id="{FF29CC2F-3F73-4A8F-B7FE-FF97F7E5E657}"/>
              </a:ext>
            </a:extLst>
          </p:cNvPr>
          <p:cNvSpPr/>
          <p:nvPr/>
        </p:nvSpPr>
        <p:spPr>
          <a:xfrm>
            <a:off x="3417654" y="5239459"/>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Example Project</a:t>
            </a:r>
          </a:p>
        </p:txBody>
      </p:sp>
      <p:sp>
        <p:nvSpPr>
          <p:cNvPr id="24" name="Rectangle 23">
            <a:extLst>
              <a:ext uri="{FF2B5EF4-FFF2-40B4-BE49-F238E27FC236}">
                <a16:creationId xmlns:a16="http://schemas.microsoft.com/office/drawing/2014/main" id="{D95F10E8-E88C-4D88-BFEC-C58ACF03ABF0}"/>
              </a:ext>
            </a:extLst>
          </p:cNvPr>
          <p:cNvSpPr/>
          <p:nvPr/>
        </p:nvSpPr>
        <p:spPr>
          <a:xfrm>
            <a:off x="7988238" y="5247221"/>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2D19EC-A2CE-44BE-AD5C-466228FE919D}"/>
              </a:ext>
            </a:extLst>
          </p:cNvPr>
          <p:cNvSpPr/>
          <p:nvPr/>
        </p:nvSpPr>
        <p:spPr>
          <a:xfrm>
            <a:off x="7987345" y="2523431"/>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0EAB31-E8F5-46A4-BC51-7754B2B45944}"/>
              </a:ext>
            </a:extLst>
          </p:cNvPr>
          <p:cNvSpPr/>
          <p:nvPr/>
        </p:nvSpPr>
        <p:spPr>
          <a:xfrm>
            <a:off x="7988240" y="3424101"/>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EA90437-3681-49EE-A9DE-CF80E7E50B22}"/>
              </a:ext>
            </a:extLst>
          </p:cNvPr>
          <p:cNvSpPr/>
          <p:nvPr/>
        </p:nvSpPr>
        <p:spPr>
          <a:xfrm>
            <a:off x="7987345" y="4348325"/>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72C733-E4AE-40CB-9EE3-FC494F254C08}"/>
              </a:ext>
            </a:extLst>
          </p:cNvPr>
          <p:cNvSpPr/>
          <p:nvPr/>
        </p:nvSpPr>
        <p:spPr>
          <a:xfrm>
            <a:off x="3417655" y="5247220"/>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070F816-87D2-4DB7-A1D3-D2C14CD3F663}"/>
              </a:ext>
            </a:extLst>
          </p:cNvPr>
          <p:cNvSpPr/>
          <p:nvPr/>
        </p:nvSpPr>
        <p:spPr>
          <a:xfrm>
            <a:off x="3417655" y="2532967"/>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D23048-B372-4356-B3E9-FCE587A14ED6}"/>
              </a:ext>
            </a:extLst>
          </p:cNvPr>
          <p:cNvSpPr/>
          <p:nvPr/>
        </p:nvSpPr>
        <p:spPr>
          <a:xfrm>
            <a:off x="3417655" y="3425967"/>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6C388B-6DB2-46AD-BCA0-47C7B35C610D}"/>
              </a:ext>
            </a:extLst>
          </p:cNvPr>
          <p:cNvSpPr/>
          <p:nvPr/>
        </p:nvSpPr>
        <p:spPr>
          <a:xfrm>
            <a:off x="3417655" y="4348326"/>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94D1348-E2A3-42B8-962E-4498F38A8AF1}"/>
              </a:ext>
            </a:extLst>
          </p:cNvPr>
          <p:cNvSpPr/>
          <p:nvPr/>
        </p:nvSpPr>
        <p:spPr>
          <a:xfrm>
            <a:off x="3417653" y="1652807"/>
            <a:ext cx="5081047" cy="707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Sequential Clocking</a:t>
            </a:r>
          </a:p>
        </p:txBody>
      </p:sp>
      <p:sp>
        <p:nvSpPr>
          <p:cNvPr id="33" name="Rectangle 32">
            <a:extLst>
              <a:ext uri="{FF2B5EF4-FFF2-40B4-BE49-F238E27FC236}">
                <a16:creationId xmlns:a16="http://schemas.microsoft.com/office/drawing/2014/main" id="{3737EBB9-9AE2-44C8-821B-9B8C0624126D}"/>
              </a:ext>
            </a:extLst>
          </p:cNvPr>
          <p:cNvSpPr/>
          <p:nvPr/>
        </p:nvSpPr>
        <p:spPr>
          <a:xfrm>
            <a:off x="7988238" y="1646162"/>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08A8FCB-12B8-435F-913F-39BD21CB0883}"/>
              </a:ext>
            </a:extLst>
          </p:cNvPr>
          <p:cNvSpPr/>
          <p:nvPr/>
        </p:nvSpPr>
        <p:spPr>
          <a:xfrm>
            <a:off x="3417655" y="1659452"/>
            <a:ext cx="510462" cy="70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3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2"/>
                                        </p:tgtEl>
                                        <p:attrNameLst>
                                          <p:attrName>fillcolor</p:attrName>
                                        </p:attrNameLst>
                                      </p:cBhvr>
                                      <p:to>
                                        <a:schemeClr val="accent2"/>
                                      </p:to>
                                    </p:animClr>
                                    <p:set>
                                      <p:cBhvr>
                                        <p:cTn id="49" dur="2000" fill="hold"/>
                                        <p:tgtEl>
                                          <p:spTgt spid="22"/>
                                        </p:tgtEl>
                                        <p:attrNameLst>
                                          <p:attrName>fill.type</p:attrName>
                                        </p:attrNameLst>
                                      </p:cBhvr>
                                      <p:to>
                                        <p:strVal val="solid"/>
                                      </p:to>
                                    </p:set>
                                    <p:set>
                                      <p:cBhvr>
                                        <p:cTn id="50" dur="2000" fill="hold"/>
                                        <p:tgtEl>
                                          <p:spTgt spid="2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31"/>
                                        </p:tgtEl>
                                        <p:attrNameLst>
                                          <p:attrName>fillcolor</p:attrName>
                                        </p:attrNameLst>
                                      </p:cBhvr>
                                      <p:to>
                                        <a:schemeClr val="accent2"/>
                                      </p:to>
                                    </p:animClr>
                                    <p:set>
                                      <p:cBhvr>
                                        <p:cTn id="53" dur="2000" fill="hold"/>
                                        <p:tgtEl>
                                          <p:spTgt spid="31"/>
                                        </p:tgtEl>
                                        <p:attrNameLst>
                                          <p:attrName>fill.type</p:attrName>
                                        </p:attrNameLst>
                                      </p:cBhvr>
                                      <p:to>
                                        <p:strVal val="solid"/>
                                      </p:to>
                                    </p:set>
                                    <p:set>
                                      <p:cBhvr>
                                        <p:cTn id="54" dur="2000" fill="hold"/>
                                        <p:tgtEl>
                                          <p:spTgt spid="31"/>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27"/>
                                        </p:tgtEl>
                                        <p:attrNameLst>
                                          <p:attrName>fillcolor</p:attrName>
                                        </p:attrNameLst>
                                      </p:cBhvr>
                                      <p:to>
                                        <a:schemeClr val="accent2"/>
                                      </p:to>
                                    </p:animClr>
                                    <p:set>
                                      <p:cBhvr>
                                        <p:cTn id="57" dur="2000" fill="hold"/>
                                        <p:tgtEl>
                                          <p:spTgt spid="27"/>
                                        </p:tgtEl>
                                        <p:attrNameLst>
                                          <p:attrName>fill.type</p:attrName>
                                        </p:attrNameLst>
                                      </p:cBhvr>
                                      <p:to>
                                        <p:strVal val="solid"/>
                                      </p:to>
                                    </p:set>
                                    <p:set>
                                      <p:cBhvr>
                                        <p:cTn id="58" dur="2000" fill="hold"/>
                                        <p:tgtEl>
                                          <p:spTgt spid="27"/>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6" grpId="0" animBg="1"/>
      <p:bldP spid="28" grpId="0" animBg="1"/>
      <p:bldP spid="29" grpId="0" animBg="1"/>
      <p:bldP spid="30" grpId="0" animBg="1"/>
      <p:bldP spid="32" grpId="0" animBg="1"/>
      <p:bldP spid="33"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8D1FE9-5F32-41B2-B2C5-67F5C4F647DD}"/>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Unit Objective</a:t>
            </a:r>
          </a:p>
        </p:txBody>
      </p:sp>
      <p:pic>
        <p:nvPicPr>
          <p:cNvPr id="4" name="Picture 3">
            <a:extLst>
              <a:ext uri="{FF2B5EF4-FFF2-40B4-BE49-F238E27FC236}">
                <a16:creationId xmlns:a16="http://schemas.microsoft.com/office/drawing/2014/main" id="{59EC9E71-6BA6-496F-9CD2-DEC81E6D8BA4}"/>
              </a:ext>
            </a:extLst>
          </p:cNvPr>
          <p:cNvPicPr>
            <a:picLocks noChangeAspect="1"/>
          </p:cNvPicPr>
          <p:nvPr/>
        </p:nvPicPr>
        <p:blipFill>
          <a:blip r:embed="rId2"/>
          <a:stretch>
            <a:fillRect/>
          </a:stretch>
        </p:blipFill>
        <p:spPr>
          <a:xfrm>
            <a:off x="185737" y="1565456"/>
            <a:ext cx="1304925" cy="1390650"/>
          </a:xfrm>
          <a:prstGeom prst="rect">
            <a:avLst/>
          </a:prstGeom>
        </p:spPr>
      </p:pic>
      <p:sp>
        <p:nvSpPr>
          <p:cNvPr id="5" name="TextBox 4">
            <a:extLst>
              <a:ext uri="{FF2B5EF4-FFF2-40B4-BE49-F238E27FC236}">
                <a16:creationId xmlns:a16="http://schemas.microsoft.com/office/drawing/2014/main" id="{3C3C10BD-4C08-4987-A916-850769411FD2}"/>
              </a:ext>
            </a:extLst>
          </p:cNvPr>
          <p:cNvSpPr txBox="1"/>
          <p:nvPr/>
        </p:nvSpPr>
        <p:spPr>
          <a:xfrm>
            <a:off x="1769918" y="2580714"/>
            <a:ext cx="8583945"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After completing this Unit, we should be able to constraint a Design with:</a:t>
            </a:r>
          </a:p>
          <a:p>
            <a:pPr marL="457200" indent="-28575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Multiple synchronous clocks</a:t>
            </a:r>
          </a:p>
          <a:p>
            <a:pPr marL="457200" indent="-28575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Clocks derived from sequential logic</a:t>
            </a:r>
          </a:p>
          <a:p>
            <a:pPr marL="457200" indent="-28575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Mutually exclusive synchronous clocks</a:t>
            </a:r>
          </a:p>
          <a:p>
            <a:pPr marL="457200" indent="-28575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Asynchronous Clocks</a:t>
            </a:r>
          </a:p>
          <a:p>
            <a:pPr marL="457200" indent="-28575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Multi-cycle timing</a:t>
            </a:r>
          </a:p>
        </p:txBody>
      </p:sp>
    </p:spTree>
    <p:extLst>
      <p:ext uri="{BB962C8B-B14F-4D97-AF65-F5344CB8AC3E}">
        <p14:creationId xmlns:p14="http://schemas.microsoft.com/office/powerpoint/2010/main" val="4258181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6939BB-1303-4E58-95FB-E9AE9AFEF7DB}"/>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 – Part 1</a:t>
            </a:r>
          </a:p>
        </p:txBody>
      </p:sp>
      <p:sp>
        <p:nvSpPr>
          <p:cNvPr id="15" name="Rectangle 14">
            <a:extLst>
              <a:ext uri="{FF2B5EF4-FFF2-40B4-BE49-F238E27FC236}">
                <a16:creationId xmlns:a16="http://schemas.microsoft.com/office/drawing/2014/main" id="{2BB505C0-F1DF-463A-ACE0-AD2E95CDDE4D}"/>
              </a:ext>
            </a:extLst>
          </p:cNvPr>
          <p:cNvSpPr/>
          <p:nvPr/>
        </p:nvSpPr>
        <p:spPr>
          <a:xfrm>
            <a:off x="3815078" y="1721764"/>
            <a:ext cx="4013199" cy="619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Times New Roman" panose="02020603050405020304" pitchFamily="18" charset="0"/>
                <a:cs typeface="Times New Roman" panose="02020603050405020304" pitchFamily="18" charset="0"/>
              </a:rPr>
              <a:t>Multiple synchronous clocks</a:t>
            </a:r>
          </a:p>
        </p:txBody>
      </p:sp>
      <p:sp>
        <p:nvSpPr>
          <p:cNvPr id="16" name="Rectangle 15">
            <a:extLst>
              <a:ext uri="{FF2B5EF4-FFF2-40B4-BE49-F238E27FC236}">
                <a16:creationId xmlns:a16="http://schemas.microsoft.com/office/drawing/2014/main" id="{4C1C1E8F-F8AC-4982-940F-6B34EE25E3AC}"/>
              </a:ext>
            </a:extLst>
          </p:cNvPr>
          <p:cNvSpPr/>
          <p:nvPr/>
        </p:nvSpPr>
        <p:spPr>
          <a:xfrm>
            <a:off x="3815076" y="2568360"/>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lumMod val="75000"/>
                  </a:schemeClr>
                </a:solidFill>
                <a:latin typeface="Times New Roman" panose="02020603050405020304" pitchFamily="18" charset="0"/>
                <a:cs typeface="Times New Roman" panose="02020603050405020304" pitchFamily="18" charset="0"/>
              </a:rPr>
              <a:t>Generated Clocks</a:t>
            </a:r>
          </a:p>
        </p:txBody>
      </p:sp>
      <p:sp>
        <p:nvSpPr>
          <p:cNvPr id="17" name="Rectangle 16">
            <a:extLst>
              <a:ext uri="{FF2B5EF4-FFF2-40B4-BE49-F238E27FC236}">
                <a16:creationId xmlns:a16="http://schemas.microsoft.com/office/drawing/2014/main" id="{B3DA0D54-0B64-4B8C-8BEE-34DD867BA17F}"/>
              </a:ext>
            </a:extLst>
          </p:cNvPr>
          <p:cNvSpPr/>
          <p:nvPr/>
        </p:nvSpPr>
        <p:spPr>
          <a:xfrm>
            <a:off x="3815075" y="3414956"/>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Mutually Exclusive </a:t>
            </a:r>
            <a:br>
              <a:rPr lang="en-US" sz="2200" b="1" dirty="0">
                <a:solidFill>
                  <a:schemeClr val="bg1">
                    <a:lumMod val="50000"/>
                  </a:schemeClr>
                </a:solidFill>
                <a:latin typeface="Times New Roman" panose="02020603050405020304" pitchFamily="18" charset="0"/>
                <a:cs typeface="Times New Roman" panose="02020603050405020304" pitchFamily="18" charset="0"/>
              </a:rPr>
            </a:br>
            <a:r>
              <a:rPr lang="en-US" sz="2200" b="1" dirty="0">
                <a:solidFill>
                  <a:schemeClr val="bg1">
                    <a:lumMod val="50000"/>
                  </a:schemeClr>
                </a:solidFill>
                <a:latin typeface="Times New Roman" panose="02020603050405020304" pitchFamily="18" charset="0"/>
                <a:cs typeface="Times New Roman" panose="02020603050405020304" pitchFamily="18" charset="0"/>
              </a:rPr>
              <a:t>Synchronous Clocks</a:t>
            </a:r>
          </a:p>
        </p:txBody>
      </p:sp>
      <p:sp>
        <p:nvSpPr>
          <p:cNvPr id="20" name="Rectangle 19">
            <a:extLst>
              <a:ext uri="{FF2B5EF4-FFF2-40B4-BE49-F238E27FC236}">
                <a16:creationId xmlns:a16="http://schemas.microsoft.com/office/drawing/2014/main" id="{515B03E8-C027-4AF9-A341-D6C38A9383CB}"/>
              </a:ext>
            </a:extLst>
          </p:cNvPr>
          <p:cNvSpPr/>
          <p:nvPr/>
        </p:nvSpPr>
        <p:spPr>
          <a:xfrm>
            <a:off x="3815074" y="4261552"/>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Asynchronous Clocks</a:t>
            </a:r>
          </a:p>
        </p:txBody>
      </p:sp>
      <p:sp>
        <p:nvSpPr>
          <p:cNvPr id="21" name="Rectangle 20">
            <a:extLst>
              <a:ext uri="{FF2B5EF4-FFF2-40B4-BE49-F238E27FC236}">
                <a16:creationId xmlns:a16="http://schemas.microsoft.com/office/drawing/2014/main" id="{81B40378-6A55-4475-BD0B-1435545D840E}"/>
              </a:ext>
            </a:extLst>
          </p:cNvPr>
          <p:cNvSpPr/>
          <p:nvPr/>
        </p:nvSpPr>
        <p:spPr>
          <a:xfrm>
            <a:off x="3815073" y="5108148"/>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Multi-Cycle Paths</a:t>
            </a:r>
          </a:p>
        </p:txBody>
      </p:sp>
    </p:spTree>
    <p:extLst>
      <p:ext uri="{BB962C8B-B14F-4D97-AF65-F5344CB8AC3E}">
        <p14:creationId xmlns:p14="http://schemas.microsoft.com/office/powerpoint/2010/main" val="31941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04A634-CA63-4537-8E8A-376261723269}"/>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Multiple Synchronous Clock Designs</a:t>
            </a:r>
          </a:p>
        </p:txBody>
      </p:sp>
      <p:pic>
        <p:nvPicPr>
          <p:cNvPr id="5" name="Picture 4">
            <a:extLst>
              <a:ext uri="{FF2B5EF4-FFF2-40B4-BE49-F238E27FC236}">
                <a16:creationId xmlns:a16="http://schemas.microsoft.com/office/drawing/2014/main" id="{934C2567-CB00-4FC2-813E-6C8EFF730C14}"/>
              </a:ext>
            </a:extLst>
          </p:cNvPr>
          <p:cNvPicPr>
            <a:picLocks noChangeAspect="1"/>
          </p:cNvPicPr>
          <p:nvPr/>
        </p:nvPicPr>
        <p:blipFill>
          <a:blip r:embed="rId2"/>
          <a:stretch>
            <a:fillRect/>
          </a:stretch>
        </p:blipFill>
        <p:spPr>
          <a:xfrm>
            <a:off x="1218565" y="1265237"/>
            <a:ext cx="9372600" cy="3409950"/>
          </a:xfrm>
          <a:prstGeom prst="rect">
            <a:avLst/>
          </a:prstGeom>
        </p:spPr>
      </p:pic>
      <p:pic>
        <p:nvPicPr>
          <p:cNvPr id="7" name="Picture 6">
            <a:extLst>
              <a:ext uri="{FF2B5EF4-FFF2-40B4-BE49-F238E27FC236}">
                <a16:creationId xmlns:a16="http://schemas.microsoft.com/office/drawing/2014/main" id="{3A625929-038F-4D0A-A41B-1C2334A55FAC}"/>
              </a:ext>
            </a:extLst>
          </p:cNvPr>
          <p:cNvPicPr>
            <a:picLocks noChangeAspect="1"/>
          </p:cNvPicPr>
          <p:nvPr/>
        </p:nvPicPr>
        <p:blipFill>
          <a:blip r:embed="rId3"/>
          <a:stretch>
            <a:fillRect/>
          </a:stretch>
        </p:blipFill>
        <p:spPr>
          <a:xfrm>
            <a:off x="5620385" y="1262061"/>
            <a:ext cx="5543550" cy="714375"/>
          </a:xfrm>
          <a:prstGeom prst="rect">
            <a:avLst/>
          </a:prstGeom>
        </p:spPr>
      </p:pic>
      <p:sp>
        <p:nvSpPr>
          <p:cNvPr id="9" name="TextBox 8">
            <a:extLst>
              <a:ext uri="{FF2B5EF4-FFF2-40B4-BE49-F238E27FC236}">
                <a16:creationId xmlns:a16="http://schemas.microsoft.com/office/drawing/2014/main" id="{D2B53A8D-F237-459B-91C5-D52C1E4AF0DD}"/>
              </a:ext>
            </a:extLst>
          </p:cNvPr>
          <p:cNvSpPr txBox="1"/>
          <p:nvPr/>
        </p:nvSpPr>
        <p:spPr>
          <a:xfrm>
            <a:off x="1463040" y="4854099"/>
            <a:ext cx="7904480" cy="1323439"/>
          </a:xfrm>
          <a:prstGeom prst="rect">
            <a:avLst/>
          </a:prstGeom>
          <a:noFill/>
        </p:spPr>
        <p:txBody>
          <a:bodyPr wrap="square">
            <a:spAutoFit/>
          </a:bodyPr>
          <a:lstStyle/>
          <a:p>
            <a:pPr marL="342900" indent="-342900">
              <a:buClr>
                <a:schemeClr val="accent1">
                  <a:lumMod val="75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Multiple Clocks</a:t>
            </a:r>
          </a:p>
          <a:p>
            <a:pPr marL="342900" indent="-342900">
              <a:buClr>
                <a:schemeClr val="accent1">
                  <a:lumMod val="75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All derived from the same clock source</a:t>
            </a:r>
          </a:p>
          <a:p>
            <a:pPr marL="342900" indent="-342900">
              <a:buClr>
                <a:schemeClr val="accent1">
                  <a:lumMod val="75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Some clocks do not have a corresponding clock port on our design</a:t>
            </a:r>
          </a:p>
          <a:p>
            <a:pPr marL="342900" indent="-342900">
              <a:buClr>
                <a:schemeClr val="accent1">
                  <a:lumMod val="75000"/>
                </a:schemeClr>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Multiple constraints on a single port</a:t>
            </a:r>
          </a:p>
        </p:txBody>
      </p:sp>
    </p:spTree>
    <p:extLst>
      <p:ext uri="{BB962C8B-B14F-4D97-AF65-F5344CB8AC3E}">
        <p14:creationId xmlns:p14="http://schemas.microsoft.com/office/powerpoint/2010/main" val="17738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ADB48893-AE65-4EE8-B9FD-32412265053A}"/>
                  </a:ext>
                </a:extLst>
              </p:cNvPr>
              <p:cNvSpPr txBox="1">
                <a:spLocks/>
              </p:cNvSpPr>
              <p:nvPr/>
            </p:nvSpPr>
            <p:spPr>
              <a:xfrm>
                <a:off x="246274" y="383317"/>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a:spcBef>
                    <a:spcPts val="265"/>
                  </a:spcBef>
                  <a:spcAft>
                    <a:spcPts val="0"/>
                  </a:spcAft>
                </a:pPr>
                <a:r>
                  <a:rPr lang="en-US" b="1" dirty="0">
                    <a:effectLst/>
                    <a:latin typeface="Times New Roman" panose="02020603050405020304" pitchFamily="18" charset="0"/>
                    <a:ea typeface="Arial" panose="020B0604020202020204" pitchFamily="34" charset="0"/>
                    <a:cs typeface="Times New Roman" panose="02020603050405020304" pitchFamily="18" charset="0"/>
                  </a:rPr>
                  <a:t>Timing Parameters - </a:t>
                </a:r>
                <a14:m>
                  <m:oMath xmlns:m="http://schemas.openxmlformats.org/officeDocument/2006/math">
                    <m:sSub>
                      <m:sSubPr>
                        <m:ctrlPr>
                          <a:rPr lang="en-US" b="1" i="1" smtClean="0">
                            <a:effectLst/>
                            <a:latin typeface="Cambria Math" panose="02040503050406030204" pitchFamily="18" charset="0"/>
                            <a:cs typeface="Times New Roman" panose="02020603050405020304" pitchFamily="18" charset="0"/>
                          </a:rPr>
                        </m:ctrlPr>
                      </m:sSubPr>
                      <m:e>
                        <m:r>
                          <a:rPr lang="en-US" b="1" i="1" smtClean="0">
                            <a:effectLst/>
                            <a:latin typeface="Cambria Math" panose="02040503050406030204" pitchFamily="18" charset="0"/>
                            <a:cs typeface="Times New Roman" panose="02020603050405020304" pitchFamily="18" charset="0"/>
                          </a:rPr>
                          <m:t>𝒕</m:t>
                        </m:r>
                      </m:e>
                      <m:sub>
                        <m:r>
                          <a:rPr lang="en-US" b="1" i="1" smtClean="0">
                            <a:effectLst/>
                            <a:latin typeface="Cambria Math" panose="02040503050406030204" pitchFamily="18" charset="0"/>
                            <a:cs typeface="Times New Roman" panose="02020603050405020304" pitchFamily="18" charset="0"/>
                          </a:rPr>
                          <m:t>𝒄</m:t>
                        </m:r>
                        <m:r>
                          <a:rPr lang="en-US" b="1" i="1" smtClean="0">
                            <a:effectLst/>
                            <a:latin typeface="Cambria Math" panose="02040503050406030204" pitchFamily="18" charset="0"/>
                            <a:cs typeface="Times New Roman" panose="02020603050405020304" pitchFamily="18" charset="0"/>
                          </a:rPr>
                          <m:t>𝟐</m:t>
                        </m:r>
                        <m:r>
                          <a:rPr lang="en-US" b="1" i="1" smtClean="0">
                            <a:effectLst/>
                            <a:latin typeface="Cambria Math" panose="02040503050406030204" pitchFamily="18" charset="0"/>
                            <a:cs typeface="Times New Roman" panose="02020603050405020304" pitchFamily="18" charset="0"/>
                          </a:rPr>
                          <m:t>𝒒</m:t>
                        </m:r>
                      </m:sub>
                    </m:sSub>
                  </m:oMath>
                </a14:m>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Title 1">
                <a:extLst>
                  <a:ext uri="{FF2B5EF4-FFF2-40B4-BE49-F238E27FC236}">
                    <a16:creationId xmlns:a16="http://schemas.microsoft.com/office/drawing/2014/main" id="{ADB48893-AE65-4EE8-B9FD-32412265053A}"/>
                  </a:ext>
                </a:extLst>
              </p:cNvPr>
              <p:cNvSpPr txBox="1">
                <a:spLocks noRot="1" noChangeAspect="1" noMove="1" noResize="1" noEditPoints="1" noAdjustHandles="1" noChangeArrowheads="1" noChangeShapeType="1" noTextEdit="1"/>
              </p:cNvSpPr>
              <p:nvPr/>
            </p:nvSpPr>
            <p:spPr>
              <a:xfrm>
                <a:off x="246274" y="383317"/>
                <a:ext cx="11699451" cy="850933"/>
              </a:xfrm>
              <a:prstGeom prst="rect">
                <a:avLst/>
              </a:prstGeom>
              <a:blipFill>
                <a:blip r:embed="rId2"/>
                <a:stretch>
                  <a:fillRect l="-1979" t="-17266" b="-22302"/>
                </a:stretch>
              </a:blipFill>
            </p:spPr>
            <p:txBody>
              <a:bodyPr/>
              <a:lstStyle/>
              <a:p>
                <a:r>
                  <a:rPr lang="en-US">
                    <a:noFill/>
                  </a:rPr>
                  <a:t> </a:t>
                </a:r>
              </a:p>
            </p:txBody>
          </p:sp>
        </mc:Fallback>
      </mc:AlternateContent>
      <p:pic>
        <p:nvPicPr>
          <p:cNvPr id="4" name="image28.png">
            <a:extLst>
              <a:ext uri="{FF2B5EF4-FFF2-40B4-BE49-F238E27FC236}">
                <a16:creationId xmlns:a16="http://schemas.microsoft.com/office/drawing/2014/main" id="{0B093101-29F6-425C-B802-B4714354246E}"/>
              </a:ext>
            </a:extLst>
          </p:cNvPr>
          <p:cNvPicPr>
            <a:picLocks noChangeAspect="1"/>
          </p:cNvPicPr>
          <p:nvPr/>
        </p:nvPicPr>
        <p:blipFill>
          <a:blip r:embed="rId3" cstate="print"/>
          <a:stretch>
            <a:fillRect/>
          </a:stretch>
        </p:blipFill>
        <p:spPr>
          <a:xfrm>
            <a:off x="9952120" y="1320165"/>
            <a:ext cx="1769110" cy="210883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E197CDA-8B5B-4DE0-B40D-D0696A1AD67B}"/>
                  </a:ext>
                </a:extLst>
              </p:cNvPr>
              <p:cNvSpPr txBox="1"/>
              <p:nvPr/>
            </p:nvSpPr>
            <p:spPr>
              <a:xfrm>
                <a:off x="774576" y="1451252"/>
                <a:ext cx="6094520" cy="973343"/>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1800" b="1" i="1" smtClean="0">
                            <a:effectLst/>
                            <a:latin typeface="Cambria Math" panose="02040503050406030204" pitchFamily="18" charset="0"/>
                          </a:rPr>
                        </m:ctrlPr>
                      </m:sSubPr>
                      <m:e>
                        <m:r>
                          <a:rPr lang="en-US" sz="1800" b="1" i="1" smtClean="0">
                            <a:effectLst/>
                            <a:latin typeface="Cambria Math" panose="02040503050406030204" pitchFamily="18" charset="0"/>
                          </a:rPr>
                          <m:t>𝒕</m:t>
                        </m:r>
                      </m:e>
                      <m:sub>
                        <m:r>
                          <a:rPr lang="en-US" sz="1800" b="1" i="1" smtClean="0">
                            <a:effectLst/>
                            <a:latin typeface="Cambria Math" panose="02040503050406030204" pitchFamily="18" charset="0"/>
                          </a:rPr>
                          <m:t>𝒄</m:t>
                        </m:r>
                        <m:r>
                          <a:rPr lang="en-US" sz="1800" b="1" i="1" smtClean="0">
                            <a:effectLst/>
                            <a:latin typeface="Cambria Math" panose="02040503050406030204" pitchFamily="18" charset="0"/>
                          </a:rPr>
                          <m:t>𝟐</m:t>
                        </m:r>
                        <m:r>
                          <a:rPr lang="en-US" sz="1800" b="1" i="1" smtClean="0">
                            <a:effectLst/>
                            <a:latin typeface="Cambria Math" panose="02040503050406030204" pitchFamily="18" charset="0"/>
                          </a:rPr>
                          <m:t>𝒒</m:t>
                        </m:r>
                      </m:sub>
                    </m:sSub>
                  </m:oMath>
                </a14:m>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is the time from the clock edge until the data appears at the</a:t>
                </a:r>
                <a:r>
                  <a:rPr lang="en-US" sz="1800" b="1" spc="-2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output.</a:t>
                </a:r>
              </a:p>
              <a:p>
                <a:pPr marL="285750" indent="-285750">
                  <a:buFont typeface="Arial" panose="020B0604020202020204" pitchFamily="34" charset="0"/>
                  <a:buChar char="•"/>
                </a:pP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The </a:t>
                </a:r>
                <a14:m>
                  <m:oMath xmlns:m="http://schemas.openxmlformats.org/officeDocument/2006/math">
                    <m:sSub>
                      <m:sSubPr>
                        <m:ctrlPr>
                          <a:rPr lang="en-US" sz="1800" b="1" i="1" smtClean="0">
                            <a:effectLst/>
                            <a:latin typeface="Cambria Math" panose="02040503050406030204" pitchFamily="18" charset="0"/>
                          </a:rPr>
                        </m:ctrlPr>
                      </m:sSubPr>
                      <m:e>
                        <m:r>
                          <a:rPr lang="en-US" sz="1800" b="1" i="1" smtClean="0">
                            <a:effectLst/>
                            <a:latin typeface="Cambria Math" panose="02040503050406030204" pitchFamily="18" charset="0"/>
                          </a:rPr>
                          <m:t>𝒕</m:t>
                        </m:r>
                      </m:e>
                      <m:sub>
                        <m:r>
                          <a:rPr lang="en-US" sz="1800" b="1" i="1" smtClean="0">
                            <a:effectLst/>
                            <a:latin typeface="Cambria Math" panose="02040503050406030204" pitchFamily="18" charset="0"/>
                          </a:rPr>
                          <m:t>𝒄</m:t>
                        </m:r>
                        <m:r>
                          <a:rPr lang="en-US" sz="1800" b="1" i="1" smtClean="0">
                            <a:effectLst/>
                            <a:latin typeface="Cambria Math" panose="02040503050406030204" pitchFamily="18" charset="0"/>
                          </a:rPr>
                          <m:t>𝟐</m:t>
                        </m:r>
                        <m:r>
                          <a:rPr lang="en-US" sz="1800" b="1" i="1" smtClean="0">
                            <a:effectLst/>
                            <a:latin typeface="Cambria Math" panose="02040503050406030204" pitchFamily="18" charset="0"/>
                          </a:rPr>
                          <m:t>𝒒</m:t>
                        </m:r>
                      </m:sub>
                    </m:sSub>
                  </m:oMath>
                </a14:m>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 for rising and falling outputs is</a:t>
                </a:r>
                <a:r>
                  <a:rPr lang="en-US" sz="1800" b="1" spc="6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b="1" dirty="0">
                    <a:effectLst/>
                    <a:latin typeface="Times New Roman" panose="02020603050405020304" pitchFamily="18" charset="0"/>
                    <a:ea typeface="Arial" panose="020B0604020202020204" pitchFamily="34" charset="0"/>
                    <a:cs typeface="Times New Roman" panose="02020603050405020304" pitchFamily="18" charset="0"/>
                  </a:rPr>
                  <a:t>different.</a:t>
                </a:r>
                <a:endParaRPr lang="en-US" b="1"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E197CDA-8B5B-4DE0-B40D-D0696A1AD67B}"/>
                  </a:ext>
                </a:extLst>
              </p:cNvPr>
              <p:cNvSpPr txBox="1">
                <a:spLocks noRot="1" noChangeAspect="1" noMove="1" noResize="1" noEditPoints="1" noAdjustHandles="1" noChangeArrowheads="1" noChangeShapeType="1" noTextEdit="1"/>
              </p:cNvSpPr>
              <p:nvPr/>
            </p:nvSpPr>
            <p:spPr>
              <a:xfrm>
                <a:off x="774576" y="1451252"/>
                <a:ext cx="6094520" cy="973343"/>
              </a:xfrm>
              <a:prstGeom prst="rect">
                <a:avLst/>
              </a:prstGeom>
              <a:blipFill>
                <a:blip r:embed="rId4"/>
                <a:stretch>
                  <a:fillRect l="-600" t="-3125" r="-700" b="-625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E85CBC3-D531-4D41-BE01-B6F155CAC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1248" y="3429000"/>
            <a:ext cx="5845803" cy="2194750"/>
          </a:xfrm>
          <a:prstGeom prst="rect">
            <a:avLst/>
          </a:prstGeom>
        </p:spPr>
      </p:pic>
      <p:sp>
        <p:nvSpPr>
          <p:cNvPr id="11" name="TextBox 10">
            <a:extLst>
              <a:ext uri="{FF2B5EF4-FFF2-40B4-BE49-F238E27FC236}">
                <a16:creationId xmlns:a16="http://schemas.microsoft.com/office/drawing/2014/main" id="{2461E708-511C-4C75-AABA-696ACA325D8C}"/>
              </a:ext>
            </a:extLst>
          </p:cNvPr>
          <p:cNvSpPr txBox="1"/>
          <p:nvPr/>
        </p:nvSpPr>
        <p:spPr>
          <a:xfrm>
            <a:off x="2214507" y="3815321"/>
            <a:ext cx="291735" cy="369332"/>
          </a:xfrm>
          <a:prstGeom prst="rect">
            <a:avLst/>
          </a:prstGeom>
          <a:noFill/>
        </p:spPr>
        <p:txBody>
          <a:bodyPr wrap="square" rtlCol="0">
            <a:spAutoFit/>
          </a:bodyPr>
          <a:lstStyle/>
          <a:p>
            <a:r>
              <a:rPr lang="en-US" b="1" dirty="0">
                <a:solidFill>
                  <a:schemeClr val="bg1">
                    <a:lumMod val="65000"/>
                  </a:schemeClr>
                </a:solidFill>
                <a:latin typeface="Times New Roman" panose="02020603050405020304" pitchFamily="18" charset="0"/>
                <a:cs typeface="Times New Roman" panose="02020603050405020304" pitchFamily="18" charset="0"/>
              </a:rPr>
              <a:t>D</a:t>
            </a:r>
          </a:p>
        </p:txBody>
      </p:sp>
      <p:sp>
        <p:nvSpPr>
          <p:cNvPr id="14" name="TextBox 13">
            <a:extLst>
              <a:ext uri="{FF2B5EF4-FFF2-40B4-BE49-F238E27FC236}">
                <a16:creationId xmlns:a16="http://schemas.microsoft.com/office/drawing/2014/main" id="{FA5FF024-0D08-4DE4-BD05-E84C319B0B5D}"/>
              </a:ext>
            </a:extLst>
          </p:cNvPr>
          <p:cNvSpPr txBox="1"/>
          <p:nvPr/>
        </p:nvSpPr>
        <p:spPr>
          <a:xfrm>
            <a:off x="2047223" y="4248740"/>
            <a:ext cx="594025"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Clk</a:t>
            </a:r>
            <a:endParaRPr lang="en-US"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92CC5C8-0546-4DA6-9713-73249C26C5C1}"/>
              </a:ext>
            </a:extLst>
          </p:cNvPr>
          <p:cNvSpPr txBox="1"/>
          <p:nvPr/>
        </p:nvSpPr>
        <p:spPr>
          <a:xfrm>
            <a:off x="2151583" y="4936245"/>
            <a:ext cx="358626" cy="369332"/>
          </a:xfrm>
          <a:prstGeom prst="rect">
            <a:avLst/>
          </a:prstGeom>
          <a:noFill/>
        </p:spPr>
        <p:txBody>
          <a:bodyPr wrap="square" rtlCol="0">
            <a:spAutoFit/>
          </a:bodyPr>
          <a:lstStyle/>
          <a:p>
            <a:r>
              <a:rPr lang="en-US" dirty="0">
                <a:solidFill>
                  <a:srgbClr val="7030A0"/>
                </a:solidFill>
              </a:rPr>
              <a:t>Q</a:t>
            </a:r>
          </a:p>
        </p:txBody>
      </p:sp>
    </p:spTree>
    <p:extLst>
      <p:ext uri="{BB962C8B-B14F-4D97-AF65-F5344CB8AC3E}">
        <p14:creationId xmlns:p14="http://schemas.microsoft.com/office/powerpoint/2010/main" val="232527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610B63-DAC4-437F-B573-555A1B5EDC3D}"/>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Multiple Clock Input Delay</a:t>
            </a:r>
          </a:p>
        </p:txBody>
      </p:sp>
      <p:pic>
        <p:nvPicPr>
          <p:cNvPr id="5" name="Picture 4">
            <a:extLst>
              <a:ext uri="{FF2B5EF4-FFF2-40B4-BE49-F238E27FC236}">
                <a16:creationId xmlns:a16="http://schemas.microsoft.com/office/drawing/2014/main" id="{B324C2EC-BF73-4C6C-978C-A764AC47B0E2}"/>
              </a:ext>
            </a:extLst>
          </p:cNvPr>
          <p:cNvPicPr>
            <a:picLocks noChangeAspect="1"/>
          </p:cNvPicPr>
          <p:nvPr/>
        </p:nvPicPr>
        <p:blipFill>
          <a:blip r:embed="rId3"/>
          <a:stretch>
            <a:fillRect/>
          </a:stretch>
        </p:blipFill>
        <p:spPr>
          <a:xfrm>
            <a:off x="1974850" y="4084002"/>
            <a:ext cx="8039100" cy="2428875"/>
          </a:xfrm>
          <a:prstGeom prst="rect">
            <a:avLst/>
          </a:prstGeom>
        </p:spPr>
      </p:pic>
      <p:sp>
        <p:nvSpPr>
          <p:cNvPr id="6" name="TextBox 5">
            <a:extLst>
              <a:ext uri="{FF2B5EF4-FFF2-40B4-BE49-F238E27FC236}">
                <a16:creationId xmlns:a16="http://schemas.microsoft.com/office/drawing/2014/main" id="{445FE4B7-F898-4FC4-A414-FE73AF074972}"/>
              </a:ext>
            </a:extLst>
          </p:cNvPr>
          <p:cNvSpPr txBox="1"/>
          <p:nvPr/>
        </p:nvSpPr>
        <p:spPr>
          <a:xfrm>
            <a:off x="975537" y="1573669"/>
            <a:ext cx="6509784" cy="1323439"/>
          </a:xfrm>
          <a:prstGeom prst="rect">
            <a:avLst/>
          </a:prstGeom>
          <a:solidFill>
            <a:schemeClr val="accent1">
              <a:lumMod val="20000"/>
              <a:lumOff val="80000"/>
            </a:schemeClr>
          </a:solidFill>
        </p:spPr>
        <p:txBody>
          <a:bodyPr wrap="square">
            <a:spAutoFit/>
          </a:bodyPr>
          <a:lstStyle/>
          <a:p>
            <a:r>
              <a:rPr lang="en-US" sz="2000" dirty="0" err="1">
                <a:latin typeface="Times New Roman" panose="02020603050405020304" pitchFamily="18" charset="0"/>
                <a:ea typeface="Tahoma" panose="020B0604030504040204" pitchFamily="34" charset="0"/>
                <a:cs typeface="Times New Roman" panose="02020603050405020304" pitchFamily="18" charset="0"/>
              </a:rPr>
              <a:t>create_clock</a:t>
            </a:r>
            <a:r>
              <a:rPr lang="en-US" sz="2000" dirty="0">
                <a:latin typeface="Times New Roman" panose="02020603050405020304" pitchFamily="18" charset="0"/>
                <a:ea typeface="Tahoma" panose="020B0604030504040204" pitchFamily="34" charset="0"/>
                <a:cs typeface="Times New Roman" panose="02020603050405020304" pitchFamily="18" charset="0"/>
              </a:rPr>
              <a:t> -period 2 [</a:t>
            </a:r>
            <a:r>
              <a:rPr lang="en-US" sz="2000" dirty="0" err="1">
                <a:latin typeface="Times New Roman" panose="02020603050405020304" pitchFamily="18" charset="0"/>
                <a:ea typeface="Tahoma" panose="020B0604030504040204" pitchFamily="34" charset="0"/>
                <a:cs typeface="Times New Roman" panose="02020603050405020304" pitchFamily="18" charset="0"/>
              </a:rPr>
              <a:t>get_ports</a:t>
            </a:r>
            <a:r>
              <a:rPr lang="en-US" sz="2000" dirty="0">
                <a:latin typeface="Times New Roman" panose="02020603050405020304" pitchFamily="18" charset="0"/>
                <a:ea typeface="Tahoma" panose="020B0604030504040204" pitchFamily="34" charset="0"/>
                <a:cs typeface="Times New Roman" panose="02020603050405020304" pitchFamily="18" charset="0"/>
              </a:rPr>
              <a:t> CLKC]</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create_clock</a:t>
            </a:r>
            <a:r>
              <a:rPr lang="en-US" sz="2000" dirty="0">
                <a:latin typeface="Times New Roman" panose="02020603050405020304" pitchFamily="18" charset="0"/>
                <a:ea typeface="Tahoma" panose="020B0604030504040204" pitchFamily="34" charset="0"/>
                <a:cs typeface="Times New Roman" panose="02020603050405020304" pitchFamily="18" charset="0"/>
              </a:rPr>
              <a:t> -period 3 -name </a:t>
            </a:r>
            <a:r>
              <a:rPr lang="en-US" sz="20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CLKB</a:t>
            </a:r>
          </a:p>
          <a:p>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err="1">
                <a:latin typeface="Times New Roman" panose="02020603050405020304" pitchFamily="18" charset="0"/>
                <a:ea typeface="Tahoma" panose="020B0604030504040204" pitchFamily="34" charset="0"/>
                <a:cs typeface="Times New Roman" panose="02020603050405020304" pitchFamily="18" charset="0"/>
              </a:rPr>
              <a:t>set_input_delay</a:t>
            </a:r>
            <a:r>
              <a:rPr lang="en-US" sz="2000" dirty="0">
                <a:latin typeface="Times New Roman" panose="02020603050405020304" pitchFamily="18" charset="0"/>
                <a:ea typeface="Tahoma" panose="020B0604030504040204" pitchFamily="34" charset="0"/>
                <a:cs typeface="Times New Roman" panose="02020603050405020304" pitchFamily="18" charset="0"/>
              </a:rPr>
              <a:t> -max 0.55 </a:t>
            </a:r>
            <a:r>
              <a:rPr lang="en-US" sz="20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-clock CLKB </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get_ports</a:t>
            </a:r>
            <a:r>
              <a:rPr lang="en-US" sz="2000" dirty="0">
                <a:latin typeface="Times New Roman" panose="02020603050405020304" pitchFamily="18" charset="0"/>
                <a:ea typeface="Tahoma" panose="020B0604030504040204" pitchFamily="34" charset="0"/>
                <a:cs typeface="Times New Roman" panose="02020603050405020304" pitchFamily="18" charset="0"/>
              </a:rPr>
              <a:t> IN1]</a:t>
            </a:r>
          </a:p>
        </p:txBody>
      </p:sp>
    </p:spTree>
    <p:extLst>
      <p:ext uri="{BB962C8B-B14F-4D97-AF65-F5344CB8AC3E}">
        <p14:creationId xmlns:p14="http://schemas.microsoft.com/office/powerpoint/2010/main" val="3477222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DE9E8E-F110-4302-B307-E00D95EACCE2}"/>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Maximum Internal Input Delay Calculation</a:t>
            </a:r>
          </a:p>
        </p:txBody>
      </p:sp>
      <p:pic>
        <p:nvPicPr>
          <p:cNvPr id="5" name="Picture 4">
            <a:extLst>
              <a:ext uri="{FF2B5EF4-FFF2-40B4-BE49-F238E27FC236}">
                <a16:creationId xmlns:a16="http://schemas.microsoft.com/office/drawing/2014/main" id="{DB2E4991-24CC-4CEB-81D8-E9D2F372A220}"/>
              </a:ext>
            </a:extLst>
          </p:cNvPr>
          <p:cNvPicPr>
            <a:picLocks noChangeAspect="1"/>
          </p:cNvPicPr>
          <p:nvPr/>
        </p:nvPicPr>
        <p:blipFill>
          <a:blip r:embed="rId3"/>
          <a:stretch>
            <a:fillRect/>
          </a:stretch>
        </p:blipFill>
        <p:spPr>
          <a:xfrm>
            <a:off x="173990" y="1223962"/>
            <a:ext cx="7962900" cy="4105275"/>
          </a:xfrm>
          <a:prstGeom prst="rect">
            <a:avLst/>
          </a:prstGeom>
        </p:spPr>
      </p:pic>
      <p:sp>
        <p:nvSpPr>
          <p:cNvPr id="2" name="TextBox 1">
            <a:extLst>
              <a:ext uri="{FF2B5EF4-FFF2-40B4-BE49-F238E27FC236}">
                <a16:creationId xmlns:a16="http://schemas.microsoft.com/office/drawing/2014/main" id="{26FF7FDD-88B8-4065-A06D-FC5441495B73}"/>
              </a:ext>
            </a:extLst>
          </p:cNvPr>
          <p:cNvSpPr txBox="1"/>
          <p:nvPr/>
        </p:nvSpPr>
        <p:spPr>
          <a:xfrm>
            <a:off x="8633637" y="4082902"/>
            <a:ext cx="3384373"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To get “Common” or base period information:</a:t>
            </a:r>
          </a:p>
        </p:txBody>
      </p:sp>
      <p:sp>
        <p:nvSpPr>
          <p:cNvPr id="4" name="TextBox 3">
            <a:extLst>
              <a:ext uri="{FF2B5EF4-FFF2-40B4-BE49-F238E27FC236}">
                <a16:creationId xmlns:a16="http://schemas.microsoft.com/office/drawing/2014/main" id="{48947566-6A29-4449-8363-B6CBC18BA48D}"/>
              </a:ext>
            </a:extLst>
          </p:cNvPr>
          <p:cNvSpPr txBox="1"/>
          <p:nvPr/>
        </p:nvSpPr>
        <p:spPr>
          <a:xfrm>
            <a:off x="8633636" y="4869712"/>
            <a:ext cx="2902689" cy="400110"/>
          </a:xfrm>
          <a:prstGeom prst="rect">
            <a:avLst/>
          </a:prstGeom>
          <a:solidFill>
            <a:schemeClr val="accent1">
              <a:lumMod val="20000"/>
              <a:lumOff val="80000"/>
            </a:schemeClr>
          </a:solid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report_interclock_relation</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ADB64DD-2BE3-4C2C-AD26-72BF932CBC42}"/>
              </a:ext>
            </a:extLst>
          </p:cNvPr>
          <p:cNvSpPr txBox="1"/>
          <p:nvPr/>
        </p:nvSpPr>
        <p:spPr>
          <a:xfrm>
            <a:off x="603396" y="5525676"/>
            <a:ext cx="6477887"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For the example shown, input logic cloud </a:t>
            </a:r>
            <a:r>
              <a:rPr lang="en-US" sz="2000" b="1" dirty="0">
                <a:solidFill>
                  <a:srgbClr val="7030A0"/>
                </a:solidFill>
                <a:latin typeface="Times New Roman" panose="02020603050405020304" pitchFamily="18" charset="0"/>
                <a:cs typeface="Times New Roman" panose="02020603050405020304" pitchFamily="18" charset="0"/>
              </a:rPr>
              <a:t>N</a:t>
            </a:r>
            <a:r>
              <a:rPr lang="en-US" sz="2000" b="1" dirty="0">
                <a:latin typeface="Times New Roman" panose="02020603050405020304" pitchFamily="18" charset="0"/>
                <a:cs typeface="Times New Roman" panose="02020603050405020304" pitchFamily="18" charset="0"/>
              </a:rPr>
              <a:t> must meet: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729B28D-5F0F-48F3-8209-50A745470B01}"/>
                  </a:ext>
                </a:extLst>
              </p:cNvPr>
              <p:cNvSpPr txBox="1"/>
              <p:nvPr/>
            </p:nvSpPr>
            <p:spPr>
              <a:xfrm>
                <a:off x="1825761" y="5983725"/>
                <a:ext cx="2740174" cy="298415"/>
              </a:xfrm>
              <a:prstGeom prst="rect">
                <a:avLst/>
              </a:prstGeom>
              <a:solidFill>
                <a:schemeClr val="accent1">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𝑡</m:t>
                          </m:r>
                        </m:e>
                        <m:sub>
                          <m:r>
                            <a:rPr lang="en-US" b="0" i="1" dirty="0" smtClean="0">
                              <a:latin typeface="Cambria Math" panose="02040503050406030204" pitchFamily="18" charset="0"/>
                            </a:rPr>
                            <m:t>𝑁</m:t>
                          </m:r>
                        </m:sub>
                      </m:sSub>
                      <m:r>
                        <a:rPr lang="en-US" i="1">
                          <a:latin typeface="Cambria Math" panose="02040503050406030204" pitchFamily="18" charset="0"/>
                        </a:rPr>
                        <m:t> &lt; 1.0 − 0.55 − </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𝑠𝑒𝑡𝑢𝑝</m:t>
                          </m:r>
                        </m:sub>
                      </m:sSub>
                    </m:oMath>
                  </m:oMathPara>
                </a14:m>
                <a:endParaRPr lang="en-US" dirty="0"/>
              </a:p>
            </p:txBody>
          </p:sp>
        </mc:Choice>
        <mc:Fallback xmlns="">
          <p:sp>
            <p:nvSpPr>
              <p:cNvPr id="8" name="TextBox 7">
                <a:extLst>
                  <a:ext uri="{FF2B5EF4-FFF2-40B4-BE49-F238E27FC236}">
                    <a16:creationId xmlns:a16="http://schemas.microsoft.com/office/drawing/2014/main" id="{4729B28D-5F0F-48F3-8209-50A745470B01}"/>
                  </a:ext>
                </a:extLst>
              </p:cNvPr>
              <p:cNvSpPr txBox="1">
                <a:spLocks noRot="1" noChangeAspect="1" noMove="1" noResize="1" noEditPoints="1" noAdjustHandles="1" noChangeArrowheads="1" noChangeShapeType="1" noTextEdit="1"/>
              </p:cNvSpPr>
              <p:nvPr/>
            </p:nvSpPr>
            <p:spPr>
              <a:xfrm>
                <a:off x="1825761" y="5983725"/>
                <a:ext cx="2740174" cy="298415"/>
              </a:xfrm>
              <a:prstGeom prst="rect">
                <a:avLst/>
              </a:prstGeom>
              <a:blipFill>
                <a:blip r:embed="rId4"/>
                <a:stretch>
                  <a:fillRect l="-1559" r="-891" b="-22449"/>
                </a:stretch>
              </a:blipFill>
            </p:spPr>
            <p:txBody>
              <a:bodyPr/>
              <a:lstStyle/>
              <a:p>
                <a:r>
                  <a:rPr lang="en-US">
                    <a:noFill/>
                  </a:rPr>
                  <a:t> </a:t>
                </a:r>
              </a:p>
            </p:txBody>
          </p:sp>
        </mc:Fallback>
      </mc:AlternateContent>
    </p:spTree>
    <p:extLst>
      <p:ext uri="{BB962C8B-B14F-4D97-AF65-F5344CB8AC3E}">
        <p14:creationId xmlns:p14="http://schemas.microsoft.com/office/powerpoint/2010/main" val="2004506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7C4111-C124-498E-AE83-0E718AFD63FA}"/>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Maximum Internal Output Delay Calculation</a:t>
            </a:r>
          </a:p>
        </p:txBody>
      </p:sp>
      <p:pic>
        <p:nvPicPr>
          <p:cNvPr id="5" name="Picture 4">
            <a:extLst>
              <a:ext uri="{FF2B5EF4-FFF2-40B4-BE49-F238E27FC236}">
                <a16:creationId xmlns:a16="http://schemas.microsoft.com/office/drawing/2014/main" id="{2E449D65-25C1-4D9B-B74A-D250218B25B8}"/>
              </a:ext>
            </a:extLst>
          </p:cNvPr>
          <p:cNvPicPr>
            <a:picLocks noChangeAspect="1"/>
          </p:cNvPicPr>
          <p:nvPr/>
        </p:nvPicPr>
        <p:blipFill>
          <a:blip r:embed="rId2"/>
          <a:stretch>
            <a:fillRect/>
          </a:stretch>
        </p:blipFill>
        <p:spPr>
          <a:xfrm>
            <a:off x="829627" y="3587239"/>
            <a:ext cx="7362825" cy="3048000"/>
          </a:xfrm>
          <a:prstGeom prst="rect">
            <a:avLst/>
          </a:prstGeom>
        </p:spPr>
      </p:pic>
      <p:pic>
        <p:nvPicPr>
          <p:cNvPr id="7" name="Picture 6">
            <a:extLst>
              <a:ext uri="{FF2B5EF4-FFF2-40B4-BE49-F238E27FC236}">
                <a16:creationId xmlns:a16="http://schemas.microsoft.com/office/drawing/2014/main" id="{1DFBA11A-3622-4B19-A00C-34FD7EE7BCED}"/>
              </a:ext>
            </a:extLst>
          </p:cNvPr>
          <p:cNvPicPr>
            <a:picLocks noChangeAspect="1"/>
          </p:cNvPicPr>
          <p:nvPr/>
        </p:nvPicPr>
        <p:blipFill>
          <a:blip r:embed="rId3"/>
          <a:stretch>
            <a:fillRect/>
          </a:stretch>
        </p:blipFill>
        <p:spPr>
          <a:xfrm>
            <a:off x="9340532" y="1027523"/>
            <a:ext cx="2695575" cy="1152525"/>
          </a:xfrm>
          <a:prstGeom prst="rect">
            <a:avLst/>
          </a:prstGeom>
        </p:spPr>
      </p:pic>
      <p:sp>
        <p:nvSpPr>
          <p:cNvPr id="6" name="TextBox 5">
            <a:extLst>
              <a:ext uri="{FF2B5EF4-FFF2-40B4-BE49-F238E27FC236}">
                <a16:creationId xmlns:a16="http://schemas.microsoft.com/office/drawing/2014/main" id="{E18A0BA3-0679-45AB-906E-1024F795B15B}"/>
              </a:ext>
            </a:extLst>
          </p:cNvPr>
          <p:cNvSpPr txBox="1"/>
          <p:nvPr/>
        </p:nvSpPr>
        <p:spPr>
          <a:xfrm>
            <a:off x="433276" y="1291718"/>
            <a:ext cx="7923915" cy="1938992"/>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2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CLKC]</a:t>
            </a:r>
          </a:p>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1 -name </a:t>
            </a:r>
            <a:r>
              <a:rPr lang="en-US" sz="2000" dirty="0">
                <a:solidFill>
                  <a:schemeClr val="accent1"/>
                </a:solidFill>
                <a:latin typeface="Times New Roman" panose="02020603050405020304" pitchFamily="18" charset="0"/>
                <a:cs typeface="Times New Roman" panose="02020603050405020304" pitchFamily="18" charset="0"/>
              </a:rPr>
              <a:t>CLKE</a:t>
            </a:r>
          </a:p>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[expr {1000/750}] -name </a:t>
            </a:r>
            <a:r>
              <a:rPr lang="en-US" sz="2000" dirty="0">
                <a:solidFill>
                  <a:srgbClr val="00B050"/>
                </a:solidFill>
                <a:latin typeface="Times New Roman" panose="02020603050405020304" pitchFamily="18" charset="0"/>
                <a:cs typeface="Times New Roman" panose="02020603050405020304" pitchFamily="18" charset="0"/>
              </a:rPr>
              <a:t>CLKD</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set_output_delay</a:t>
            </a:r>
            <a:r>
              <a:rPr lang="en-US" sz="2000" dirty="0">
                <a:latin typeface="Times New Roman" panose="02020603050405020304" pitchFamily="18" charset="0"/>
                <a:cs typeface="Times New Roman" panose="02020603050405020304" pitchFamily="18" charset="0"/>
              </a:rPr>
              <a:t> -max 0.15 </a:t>
            </a:r>
            <a:r>
              <a:rPr lang="en-US" sz="2000" dirty="0">
                <a:solidFill>
                  <a:srgbClr val="00B050"/>
                </a:solidFill>
                <a:latin typeface="Times New Roman" panose="02020603050405020304" pitchFamily="18" charset="0"/>
                <a:cs typeface="Times New Roman" panose="02020603050405020304" pitchFamily="18" charset="0"/>
              </a:rPr>
              <a:t>-clock CLKD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OUT1]</a:t>
            </a:r>
          </a:p>
          <a:p>
            <a:r>
              <a:rPr lang="en-US" sz="2000" dirty="0" err="1">
                <a:latin typeface="Times New Roman" panose="02020603050405020304" pitchFamily="18" charset="0"/>
                <a:cs typeface="Times New Roman" panose="02020603050405020304" pitchFamily="18" charset="0"/>
              </a:rPr>
              <a:t>set_output_delay</a:t>
            </a:r>
            <a:r>
              <a:rPr lang="en-US" sz="2000" dirty="0">
                <a:latin typeface="Times New Roman" panose="02020603050405020304" pitchFamily="18" charset="0"/>
                <a:cs typeface="Times New Roman" panose="02020603050405020304" pitchFamily="18" charset="0"/>
              </a:rPr>
              <a:t> -max 0.52 </a:t>
            </a:r>
            <a:r>
              <a:rPr lang="en-US" sz="2000" dirty="0">
                <a:solidFill>
                  <a:schemeClr val="accent1"/>
                </a:solidFill>
                <a:latin typeface="Times New Roman" panose="02020603050405020304" pitchFamily="18" charset="0"/>
                <a:cs typeface="Times New Roman" panose="02020603050405020304" pitchFamily="18" charset="0"/>
              </a:rPr>
              <a:t>-clock CLKE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add_delay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OUT1]</a:t>
            </a:r>
          </a:p>
        </p:txBody>
      </p:sp>
    </p:spTree>
    <p:extLst>
      <p:ext uri="{BB962C8B-B14F-4D97-AF65-F5344CB8AC3E}">
        <p14:creationId xmlns:p14="http://schemas.microsoft.com/office/powerpoint/2010/main" val="3530469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67E90D-E8EA-4291-BFFE-BC85E2E2142E}"/>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 - Part 1</a:t>
            </a:r>
          </a:p>
        </p:txBody>
      </p:sp>
      <p:sp>
        <p:nvSpPr>
          <p:cNvPr id="4" name="Rectangle 3">
            <a:extLst>
              <a:ext uri="{FF2B5EF4-FFF2-40B4-BE49-F238E27FC236}">
                <a16:creationId xmlns:a16="http://schemas.microsoft.com/office/drawing/2014/main" id="{AEDE0C56-8F50-4F52-9C34-A136EDF87AA1}"/>
              </a:ext>
            </a:extLst>
          </p:cNvPr>
          <p:cNvSpPr/>
          <p:nvPr/>
        </p:nvSpPr>
        <p:spPr>
          <a:xfrm>
            <a:off x="3815078" y="1721764"/>
            <a:ext cx="4013199" cy="619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75000"/>
                  </a:schemeClr>
                </a:solidFill>
                <a:latin typeface="Times New Roman" panose="02020603050405020304" pitchFamily="18" charset="0"/>
                <a:cs typeface="Times New Roman" panose="02020603050405020304" pitchFamily="18" charset="0"/>
              </a:rPr>
              <a:t>Multiple synchronous clocks</a:t>
            </a:r>
          </a:p>
        </p:txBody>
      </p:sp>
      <p:sp>
        <p:nvSpPr>
          <p:cNvPr id="5" name="Rectangle 4">
            <a:extLst>
              <a:ext uri="{FF2B5EF4-FFF2-40B4-BE49-F238E27FC236}">
                <a16:creationId xmlns:a16="http://schemas.microsoft.com/office/drawing/2014/main" id="{65647EF5-48DC-45E0-B7CC-B6228AD6FB06}"/>
              </a:ext>
            </a:extLst>
          </p:cNvPr>
          <p:cNvSpPr/>
          <p:nvPr/>
        </p:nvSpPr>
        <p:spPr>
          <a:xfrm>
            <a:off x="3815076" y="2568360"/>
            <a:ext cx="4013199" cy="61971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tx1"/>
                </a:solidFill>
                <a:latin typeface="Times New Roman" panose="02020603050405020304" pitchFamily="18" charset="0"/>
                <a:cs typeface="Times New Roman" panose="02020603050405020304" pitchFamily="18" charset="0"/>
              </a:rPr>
              <a:t>Generated Clocks</a:t>
            </a:r>
          </a:p>
        </p:txBody>
      </p:sp>
      <p:sp>
        <p:nvSpPr>
          <p:cNvPr id="6" name="Rectangle 5">
            <a:extLst>
              <a:ext uri="{FF2B5EF4-FFF2-40B4-BE49-F238E27FC236}">
                <a16:creationId xmlns:a16="http://schemas.microsoft.com/office/drawing/2014/main" id="{61ACDE46-B1F5-4DBE-8F86-87156052F47C}"/>
              </a:ext>
            </a:extLst>
          </p:cNvPr>
          <p:cNvSpPr/>
          <p:nvPr/>
        </p:nvSpPr>
        <p:spPr>
          <a:xfrm>
            <a:off x="3815075" y="3414956"/>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Mutually Exclusive </a:t>
            </a:r>
            <a:br>
              <a:rPr lang="en-US" sz="2200" b="1" dirty="0">
                <a:solidFill>
                  <a:schemeClr val="bg1">
                    <a:lumMod val="50000"/>
                  </a:schemeClr>
                </a:solidFill>
                <a:latin typeface="Times New Roman" panose="02020603050405020304" pitchFamily="18" charset="0"/>
                <a:cs typeface="Times New Roman" panose="02020603050405020304" pitchFamily="18" charset="0"/>
              </a:rPr>
            </a:br>
            <a:r>
              <a:rPr lang="en-US" sz="2200" b="1" dirty="0">
                <a:solidFill>
                  <a:schemeClr val="bg1">
                    <a:lumMod val="50000"/>
                  </a:schemeClr>
                </a:solidFill>
                <a:latin typeface="Times New Roman" panose="02020603050405020304" pitchFamily="18" charset="0"/>
                <a:cs typeface="Times New Roman" panose="02020603050405020304" pitchFamily="18" charset="0"/>
              </a:rPr>
              <a:t>Synchronous Clocks</a:t>
            </a:r>
          </a:p>
        </p:txBody>
      </p:sp>
      <p:sp>
        <p:nvSpPr>
          <p:cNvPr id="7" name="Rectangle 6">
            <a:extLst>
              <a:ext uri="{FF2B5EF4-FFF2-40B4-BE49-F238E27FC236}">
                <a16:creationId xmlns:a16="http://schemas.microsoft.com/office/drawing/2014/main" id="{98A406BC-47BC-4F70-A44E-FF9A6F56A9C5}"/>
              </a:ext>
            </a:extLst>
          </p:cNvPr>
          <p:cNvSpPr/>
          <p:nvPr/>
        </p:nvSpPr>
        <p:spPr>
          <a:xfrm>
            <a:off x="3815074" y="4261552"/>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Asynchronous Clocks</a:t>
            </a:r>
          </a:p>
        </p:txBody>
      </p:sp>
      <p:sp>
        <p:nvSpPr>
          <p:cNvPr id="8" name="Rectangle 7">
            <a:extLst>
              <a:ext uri="{FF2B5EF4-FFF2-40B4-BE49-F238E27FC236}">
                <a16:creationId xmlns:a16="http://schemas.microsoft.com/office/drawing/2014/main" id="{D20398D9-3A50-439D-A43C-1650C4F41CB4}"/>
              </a:ext>
            </a:extLst>
          </p:cNvPr>
          <p:cNvSpPr/>
          <p:nvPr/>
        </p:nvSpPr>
        <p:spPr>
          <a:xfrm>
            <a:off x="3815073" y="5108148"/>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Multi-Cycle Paths</a:t>
            </a:r>
          </a:p>
        </p:txBody>
      </p:sp>
    </p:spTree>
    <p:extLst>
      <p:ext uri="{BB962C8B-B14F-4D97-AF65-F5344CB8AC3E}">
        <p14:creationId xmlns:p14="http://schemas.microsoft.com/office/powerpoint/2010/main" val="403198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EE2D60-1FB1-43DA-B128-FA7463F125B1}"/>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Clock Propagation Through Sequential Logic</a:t>
            </a:r>
          </a:p>
        </p:txBody>
      </p:sp>
      <p:pic>
        <p:nvPicPr>
          <p:cNvPr id="5" name="Picture 4">
            <a:extLst>
              <a:ext uri="{FF2B5EF4-FFF2-40B4-BE49-F238E27FC236}">
                <a16:creationId xmlns:a16="http://schemas.microsoft.com/office/drawing/2014/main" id="{C7C38A66-DA64-4BF0-83EF-B8312E9243AB}"/>
              </a:ext>
            </a:extLst>
          </p:cNvPr>
          <p:cNvPicPr>
            <a:picLocks noChangeAspect="1"/>
          </p:cNvPicPr>
          <p:nvPr/>
        </p:nvPicPr>
        <p:blipFill>
          <a:blip r:embed="rId3"/>
          <a:stretch>
            <a:fillRect/>
          </a:stretch>
        </p:blipFill>
        <p:spPr>
          <a:xfrm>
            <a:off x="1453832" y="2133600"/>
            <a:ext cx="8105775" cy="2590800"/>
          </a:xfrm>
          <a:prstGeom prst="rect">
            <a:avLst/>
          </a:prstGeom>
        </p:spPr>
      </p:pic>
      <p:pic>
        <p:nvPicPr>
          <p:cNvPr id="7" name="Picture 6">
            <a:extLst>
              <a:ext uri="{FF2B5EF4-FFF2-40B4-BE49-F238E27FC236}">
                <a16:creationId xmlns:a16="http://schemas.microsoft.com/office/drawing/2014/main" id="{7C55B0CB-4864-4BE1-BE5F-EE63FABC619E}"/>
              </a:ext>
            </a:extLst>
          </p:cNvPr>
          <p:cNvPicPr>
            <a:picLocks noChangeAspect="1"/>
          </p:cNvPicPr>
          <p:nvPr/>
        </p:nvPicPr>
        <p:blipFill>
          <a:blip r:embed="rId4"/>
          <a:stretch>
            <a:fillRect/>
          </a:stretch>
        </p:blipFill>
        <p:spPr>
          <a:xfrm>
            <a:off x="1169987" y="4887277"/>
            <a:ext cx="5076825" cy="1533525"/>
          </a:xfrm>
          <a:prstGeom prst="rect">
            <a:avLst/>
          </a:prstGeom>
        </p:spPr>
      </p:pic>
      <p:sp>
        <p:nvSpPr>
          <p:cNvPr id="6" name="TextBox 5">
            <a:extLst>
              <a:ext uri="{FF2B5EF4-FFF2-40B4-BE49-F238E27FC236}">
                <a16:creationId xmlns:a16="http://schemas.microsoft.com/office/drawing/2014/main" id="{91DD460F-7EE0-4546-AC1A-B8B0181B91C4}"/>
              </a:ext>
            </a:extLst>
          </p:cNvPr>
          <p:cNvSpPr txBox="1"/>
          <p:nvPr/>
        </p:nvSpPr>
        <p:spPr>
          <a:xfrm>
            <a:off x="1974998" y="1324392"/>
            <a:ext cx="6097772" cy="769441"/>
          </a:xfrm>
          <a:prstGeom prst="rect">
            <a:avLst/>
          </a:prstGeom>
          <a:solidFill>
            <a:schemeClr val="accent1">
              <a:lumMod val="20000"/>
              <a:lumOff val="80000"/>
            </a:schemeClr>
          </a:solidFill>
        </p:spPr>
        <p:txBody>
          <a:bodyPr wrap="square">
            <a:spAutoFit/>
          </a:bodyPr>
          <a:lstStyle/>
          <a:p>
            <a:r>
              <a:rPr lang="en-US" sz="2200" b="1" dirty="0">
                <a:latin typeface="Times New Roman" panose="02020603050405020304" pitchFamily="18" charset="0"/>
                <a:cs typeface="Times New Roman" panose="02020603050405020304" pitchFamily="18" charset="0"/>
              </a:rPr>
              <a:t>Clock definitions (</a:t>
            </a:r>
            <a:r>
              <a:rPr lang="en-US" sz="2200" b="1" dirty="0" err="1">
                <a:latin typeface="Times New Roman" panose="02020603050405020304" pitchFamily="18" charset="0"/>
                <a:cs typeface="Times New Roman" panose="02020603050405020304" pitchFamily="18" charset="0"/>
              </a:rPr>
              <a:t>create_clock</a:t>
            </a:r>
            <a:r>
              <a:rPr lang="en-US" sz="2200" b="1" dirty="0">
                <a:latin typeface="Times New Roman" panose="02020603050405020304" pitchFamily="18" charset="0"/>
                <a:cs typeface="Times New Roman" panose="02020603050405020304" pitchFamily="18" charset="0"/>
              </a:rPr>
              <a:t>) do not propagate through sequential logic</a:t>
            </a:r>
          </a:p>
        </p:txBody>
      </p:sp>
    </p:spTree>
    <p:extLst>
      <p:ext uri="{BB962C8B-B14F-4D97-AF65-F5344CB8AC3E}">
        <p14:creationId xmlns:p14="http://schemas.microsoft.com/office/powerpoint/2010/main" val="2449480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6B9D4F-DEEA-413B-96FC-FD62B0C1EE7E}"/>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Generated Clocks - Instantiated Register</a:t>
            </a:r>
          </a:p>
        </p:txBody>
      </p:sp>
      <p:pic>
        <p:nvPicPr>
          <p:cNvPr id="4" name="Picture 3">
            <a:extLst>
              <a:ext uri="{FF2B5EF4-FFF2-40B4-BE49-F238E27FC236}">
                <a16:creationId xmlns:a16="http://schemas.microsoft.com/office/drawing/2014/main" id="{6403846C-4AAA-46B7-9EB5-F5FFF2D4DEC0}"/>
              </a:ext>
            </a:extLst>
          </p:cNvPr>
          <p:cNvPicPr>
            <a:picLocks noChangeAspect="1"/>
          </p:cNvPicPr>
          <p:nvPr/>
        </p:nvPicPr>
        <p:blipFill>
          <a:blip r:embed="rId3"/>
          <a:stretch>
            <a:fillRect/>
          </a:stretch>
        </p:blipFill>
        <p:spPr>
          <a:xfrm>
            <a:off x="247000" y="1109662"/>
            <a:ext cx="11163300" cy="4638675"/>
          </a:xfrm>
          <a:prstGeom prst="rect">
            <a:avLst/>
          </a:prstGeom>
        </p:spPr>
      </p:pic>
    </p:spTree>
    <p:extLst>
      <p:ext uri="{BB962C8B-B14F-4D97-AF65-F5344CB8AC3E}">
        <p14:creationId xmlns:p14="http://schemas.microsoft.com/office/powerpoint/2010/main" val="2483421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E6D9DC-8DFA-4A32-A2E0-DA65B67B8C6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 - Part 2</a:t>
            </a:r>
          </a:p>
        </p:txBody>
      </p:sp>
      <p:sp>
        <p:nvSpPr>
          <p:cNvPr id="4" name="Rectangle 3">
            <a:extLst>
              <a:ext uri="{FF2B5EF4-FFF2-40B4-BE49-F238E27FC236}">
                <a16:creationId xmlns:a16="http://schemas.microsoft.com/office/drawing/2014/main" id="{DE1119AE-4BBE-4ECF-AB2A-E1982839BD9E}"/>
              </a:ext>
            </a:extLst>
          </p:cNvPr>
          <p:cNvSpPr/>
          <p:nvPr/>
        </p:nvSpPr>
        <p:spPr>
          <a:xfrm>
            <a:off x="3815078" y="1721764"/>
            <a:ext cx="4013199" cy="619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Multiple synchronous clocks</a:t>
            </a:r>
          </a:p>
        </p:txBody>
      </p:sp>
      <p:sp>
        <p:nvSpPr>
          <p:cNvPr id="5" name="Rectangle 4">
            <a:extLst>
              <a:ext uri="{FF2B5EF4-FFF2-40B4-BE49-F238E27FC236}">
                <a16:creationId xmlns:a16="http://schemas.microsoft.com/office/drawing/2014/main" id="{AB29CDF5-1F78-4C45-909F-FA9D5C56D168}"/>
              </a:ext>
            </a:extLst>
          </p:cNvPr>
          <p:cNvSpPr/>
          <p:nvPr/>
        </p:nvSpPr>
        <p:spPr>
          <a:xfrm>
            <a:off x="3815076" y="2568360"/>
            <a:ext cx="4013199" cy="61971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Generated Clocks</a:t>
            </a:r>
          </a:p>
        </p:txBody>
      </p:sp>
      <p:sp>
        <p:nvSpPr>
          <p:cNvPr id="6" name="Rectangle 5">
            <a:extLst>
              <a:ext uri="{FF2B5EF4-FFF2-40B4-BE49-F238E27FC236}">
                <a16:creationId xmlns:a16="http://schemas.microsoft.com/office/drawing/2014/main" id="{DC3B2031-F5EB-4A1D-ADB2-40527AFFFB2E}"/>
              </a:ext>
            </a:extLst>
          </p:cNvPr>
          <p:cNvSpPr/>
          <p:nvPr/>
        </p:nvSpPr>
        <p:spPr>
          <a:xfrm>
            <a:off x="3815075" y="3414956"/>
            <a:ext cx="4013199" cy="61971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solidFill>
                <a:latin typeface="Times New Roman" panose="02020603050405020304" pitchFamily="18" charset="0"/>
                <a:cs typeface="Times New Roman" panose="02020603050405020304" pitchFamily="18" charset="0"/>
              </a:rPr>
              <a:t>Mutually Exclusive </a:t>
            </a:r>
            <a:br>
              <a:rPr lang="en-US" sz="2200" b="1" dirty="0">
                <a:solidFill>
                  <a:schemeClr val="bg1"/>
                </a:solidFill>
                <a:latin typeface="Times New Roman" panose="02020603050405020304" pitchFamily="18" charset="0"/>
                <a:cs typeface="Times New Roman" panose="02020603050405020304" pitchFamily="18" charset="0"/>
              </a:rPr>
            </a:br>
            <a:r>
              <a:rPr lang="en-US" sz="2200" b="1" dirty="0">
                <a:solidFill>
                  <a:schemeClr val="bg1"/>
                </a:solidFill>
                <a:latin typeface="Times New Roman" panose="02020603050405020304" pitchFamily="18" charset="0"/>
                <a:cs typeface="Times New Roman" panose="02020603050405020304" pitchFamily="18" charset="0"/>
              </a:rPr>
              <a:t>Synchronous Clocks</a:t>
            </a:r>
          </a:p>
        </p:txBody>
      </p:sp>
      <p:sp>
        <p:nvSpPr>
          <p:cNvPr id="7" name="Rectangle 6">
            <a:extLst>
              <a:ext uri="{FF2B5EF4-FFF2-40B4-BE49-F238E27FC236}">
                <a16:creationId xmlns:a16="http://schemas.microsoft.com/office/drawing/2014/main" id="{8FB495D9-49A0-4409-91C8-537E0CB6AC6D}"/>
              </a:ext>
            </a:extLst>
          </p:cNvPr>
          <p:cNvSpPr/>
          <p:nvPr/>
        </p:nvSpPr>
        <p:spPr>
          <a:xfrm>
            <a:off x="3815074" y="4261552"/>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Asynchronous Clocks</a:t>
            </a:r>
          </a:p>
        </p:txBody>
      </p:sp>
      <p:sp>
        <p:nvSpPr>
          <p:cNvPr id="8" name="Rectangle 7">
            <a:extLst>
              <a:ext uri="{FF2B5EF4-FFF2-40B4-BE49-F238E27FC236}">
                <a16:creationId xmlns:a16="http://schemas.microsoft.com/office/drawing/2014/main" id="{C86E3024-323B-4CFD-8DD8-641582AC2740}"/>
              </a:ext>
            </a:extLst>
          </p:cNvPr>
          <p:cNvSpPr/>
          <p:nvPr/>
        </p:nvSpPr>
        <p:spPr>
          <a:xfrm>
            <a:off x="3815073" y="5108148"/>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Multi-Cycle Paths</a:t>
            </a:r>
          </a:p>
        </p:txBody>
      </p:sp>
    </p:spTree>
    <p:extLst>
      <p:ext uri="{BB962C8B-B14F-4D97-AF65-F5344CB8AC3E}">
        <p14:creationId xmlns:p14="http://schemas.microsoft.com/office/powerpoint/2010/main" val="3106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6AFB4-344C-408B-8122-D6AFBA5213CC}"/>
              </a:ext>
            </a:extLst>
          </p:cNvPr>
          <p:cNvPicPr>
            <a:picLocks noChangeAspect="1"/>
          </p:cNvPicPr>
          <p:nvPr/>
        </p:nvPicPr>
        <p:blipFill>
          <a:blip r:embed="rId3"/>
          <a:stretch>
            <a:fillRect/>
          </a:stretch>
        </p:blipFill>
        <p:spPr>
          <a:xfrm>
            <a:off x="1523999" y="2000516"/>
            <a:ext cx="9144000" cy="2562225"/>
          </a:xfrm>
          <a:prstGeom prst="rect">
            <a:avLst/>
          </a:prstGeom>
          <a:solidFill>
            <a:schemeClr val="accent1">
              <a:lumMod val="20000"/>
              <a:lumOff val="80000"/>
            </a:schemeClr>
          </a:solidFill>
        </p:spPr>
      </p:pic>
      <p:sp>
        <p:nvSpPr>
          <p:cNvPr id="5" name="Title 1">
            <a:extLst>
              <a:ext uri="{FF2B5EF4-FFF2-40B4-BE49-F238E27FC236}">
                <a16:creationId xmlns:a16="http://schemas.microsoft.com/office/drawing/2014/main" id="{4A1578E5-B370-4DE7-B682-C94AEA010D32}"/>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Logically Exclusive Clocks: Problem #1</a:t>
            </a:r>
          </a:p>
        </p:txBody>
      </p:sp>
      <p:sp>
        <p:nvSpPr>
          <p:cNvPr id="7" name="TextBox 6">
            <a:extLst>
              <a:ext uri="{FF2B5EF4-FFF2-40B4-BE49-F238E27FC236}">
                <a16:creationId xmlns:a16="http://schemas.microsoft.com/office/drawing/2014/main" id="{A7A8C133-79DB-40D9-832A-345143A74159}"/>
              </a:ext>
            </a:extLst>
          </p:cNvPr>
          <p:cNvSpPr txBox="1"/>
          <p:nvPr/>
        </p:nvSpPr>
        <p:spPr>
          <a:xfrm>
            <a:off x="1523999" y="1298576"/>
            <a:ext cx="8289851" cy="430887"/>
          </a:xfrm>
          <a:prstGeom prst="rect">
            <a:avLst/>
          </a:prstGeom>
          <a:solidFill>
            <a:schemeClr val="accent1">
              <a:lumMod val="20000"/>
              <a:lumOff val="80000"/>
            </a:schemeClr>
          </a:solidFill>
        </p:spPr>
        <p:txBody>
          <a:bodyPr wrap="square">
            <a:spAutoFit/>
          </a:bodyPr>
          <a:lstStyle/>
          <a:p>
            <a:r>
              <a:rPr lang="en-US" sz="2200" b="1" dirty="0">
                <a:latin typeface="Times New Roman" panose="02020603050405020304" pitchFamily="18" charset="0"/>
                <a:cs typeface="Times New Roman" panose="02020603050405020304" pitchFamily="18" charset="0"/>
              </a:rPr>
              <a:t>CLK1 and CLK2 are synchronous and logically mutually exclusive</a:t>
            </a:r>
          </a:p>
        </p:txBody>
      </p:sp>
      <p:sp>
        <p:nvSpPr>
          <p:cNvPr id="9" name="TextBox 8">
            <a:extLst>
              <a:ext uri="{FF2B5EF4-FFF2-40B4-BE49-F238E27FC236}">
                <a16:creationId xmlns:a16="http://schemas.microsoft.com/office/drawing/2014/main" id="{04BBC6D6-3174-4C59-9C75-396C85407415}"/>
              </a:ext>
            </a:extLst>
          </p:cNvPr>
          <p:cNvSpPr txBox="1"/>
          <p:nvPr/>
        </p:nvSpPr>
        <p:spPr>
          <a:xfrm>
            <a:off x="1379574" y="4453310"/>
            <a:ext cx="7115840" cy="1631216"/>
          </a:xfrm>
          <a:prstGeom prst="rect">
            <a:avLst/>
          </a:prstGeom>
          <a:solidFill>
            <a:schemeClr val="accent2">
              <a:lumMod val="20000"/>
              <a:lumOff val="8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2.0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CLK1]</a:t>
            </a:r>
          </a:p>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[expr {1000/750}]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CLK2]</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set_output_delay</a:t>
            </a:r>
            <a:r>
              <a:rPr lang="en-US" sz="2000" dirty="0">
                <a:latin typeface="Times New Roman" panose="02020603050405020304" pitchFamily="18" charset="0"/>
                <a:cs typeface="Times New Roman" panose="02020603050405020304" pitchFamily="18" charset="0"/>
              </a:rPr>
              <a:t> -max 0.15 -clock CLK1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OUT1]</a:t>
            </a:r>
          </a:p>
          <a:p>
            <a:r>
              <a:rPr lang="en-US" sz="2000" dirty="0" err="1">
                <a:latin typeface="Times New Roman" panose="02020603050405020304" pitchFamily="18" charset="0"/>
                <a:cs typeface="Times New Roman" panose="02020603050405020304" pitchFamily="18" charset="0"/>
              </a:rPr>
              <a:t>set_output_delay</a:t>
            </a:r>
            <a:r>
              <a:rPr lang="en-US" sz="2000" dirty="0">
                <a:latin typeface="Times New Roman" panose="02020603050405020304" pitchFamily="18" charset="0"/>
                <a:cs typeface="Times New Roman" panose="02020603050405020304" pitchFamily="18" charset="0"/>
              </a:rPr>
              <a:t> -max 0.52 -clock CLK1 -add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OUT1]</a:t>
            </a:r>
          </a:p>
        </p:txBody>
      </p:sp>
      <p:pic>
        <p:nvPicPr>
          <p:cNvPr id="11" name="Picture 10">
            <a:extLst>
              <a:ext uri="{FF2B5EF4-FFF2-40B4-BE49-F238E27FC236}">
                <a16:creationId xmlns:a16="http://schemas.microsoft.com/office/drawing/2014/main" id="{19A66283-1BFF-4FF0-AF20-37C9A6B8C087}"/>
              </a:ext>
            </a:extLst>
          </p:cNvPr>
          <p:cNvPicPr>
            <a:picLocks noChangeAspect="1"/>
          </p:cNvPicPr>
          <p:nvPr/>
        </p:nvPicPr>
        <p:blipFill>
          <a:blip r:embed="rId4"/>
          <a:stretch>
            <a:fillRect/>
          </a:stretch>
        </p:blipFill>
        <p:spPr>
          <a:xfrm>
            <a:off x="4703578" y="6115050"/>
            <a:ext cx="3371850" cy="742950"/>
          </a:xfrm>
          <a:prstGeom prst="rect">
            <a:avLst/>
          </a:prstGeom>
        </p:spPr>
      </p:pic>
    </p:spTree>
    <p:extLst>
      <p:ext uri="{BB962C8B-B14F-4D97-AF65-F5344CB8AC3E}">
        <p14:creationId xmlns:p14="http://schemas.microsoft.com/office/powerpoint/2010/main" val="140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DE6E2-FA3E-447E-93C2-A5CD690B01C5}"/>
              </a:ext>
            </a:extLst>
          </p:cNvPr>
          <p:cNvPicPr>
            <a:picLocks noChangeAspect="1"/>
          </p:cNvPicPr>
          <p:nvPr/>
        </p:nvPicPr>
        <p:blipFill>
          <a:blip r:embed="rId2"/>
          <a:stretch>
            <a:fillRect/>
          </a:stretch>
        </p:blipFill>
        <p:spPr>
          <a:xfrm>
            <a:off x="1321980" y="1610952"/>
            <a:ext cx="9144000" cy="2562225"/>
          </a:xfrm>
          <a:prstGeom prst="rect">
            <a:avLst/>
          </a:prstGeom>
          <a:solidFill>
            <a:schemeClr val="accent1">
              <a:lumMod val="20000"/>
              <a:lumOff val="80000"/>
            </a:schemeClr>
          </a:solidFill>
        </p:spPr>
      </p:pic>
      <p:sp>
        <p:nvSpPr>
          <p:cNvPr id="4" name="Title 1">
            <a:extLst>
              <a:ext uri="{FF2B5EF4-FFF2-40B4-BE49-F238E27FC236}">
                <a16:creationId xmlns:a16="http://schemas.microsoft.com/office/drawing/2014/main" id="{4C32A06A-4A85-4BD0-841E-3C0A9C6D9454}"/>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Logically Exclusive Clocks: Solution #1</a:t>
            </a:r>
          </a:p>
        </p:txBody>
      </p:sp>
      <p:sp>
        <p:nvSpPr>
          <p:cNvPr id="5" name="TextBox 4">
            <a:extLst>
              <a:ext uri="{FF2B5EF4-FFF2-40B4-BE49-F238E27FC236}">
                <a16:creationId xmlns:a16="http://schemas.microsoft.com/office/drawing/2014/main" id="{566A86AB-4534-4E4A-9FC0-DF41FD91D02C}"/>
              </a:ext>
            </a:extLst>
          </p:cNvPr>
          <p:cNvSpPr txBox="1"/>
          <p:nvPr/>
        </p:nvSpPr>
        <p:spPr>
          <a:xfrm>
            <a:off x="1523999" y="1180065"/>
            <a:ext cx="8289851" cy="430887"/>
          </a:xfrm>
          <a:prstGeom prst="rect">
            <a:avLst/>
          </a:prstGeom>
          <a:solidFill>
            <a:schemeClr val="accent1">
              <a:lumMod val="20000"/>
              <a:lumOff val="80000"/>
            </a:schemeClr>
          </a:solidFill>
        </p:spPr>
        <p:txBody>
          <a:bodyPr wrap="square">
            <a:spAutoFit/>
          </a:bodyPr>
          <a:lstStyle/>
          <a:p>
            <a:r>
              <a:rPr lang="en-US" sz="2200" b="1" dirty="0">
                <a:latin typeface="Times New Roman" panose="02020603050405020304" pitchFamily="18" charset="0"/>
                <a:cs typeface="Times New Roman" panose="02020603050405020304" pitchFamily="18" charset="0"/>
              </a:rPr>
              <a:t>CLK1 and CLK2 are synchronous and logically mutually exclusive</a:t>
            </a:r>
          </a:p>
        </p:txBody>
      </p:sp>
      <p:sp>
        <p:nvSpPr>
          <p:cNvPr id="6" name="TextBox 5">
            <a:extLst>
              <a:ext uri="{FF2B5EF4-FFF2-40B4-BE49-F238E27FC236}">
                <a16:creationId xmlns:a16="http://schemas.microsoft.com/office/drawing/2014/main" id="{9002FA89-372B-4719-8BC3-0899138BA73C}"/>
              </a:ext>
            </a:extLst>
          </p:cNvPr>
          <p:cNvSpPr txBox="1"/>
          <p:nvPr/>
        </p:nvSpPr>
        <p:spPr>
          <a:xfrm>
            <a:off x="1135026" y="4049916"/>
            <a:ext cx="7094575" cy="2585323"/>
          </a:xfrm>
          <a:prstGeom prst="rect">
            <a:avLst/>
          </a:prstGeom>
          <a:solidFill>
            <a:schemeClr val="accent2">
              <a:lumMod val="20000"/>
              <a:lumOff val="80000"/>
            </a:schemeClr>
          </a:solidFill>
        </p:spPr>
        <p:txBody>
          <a:bodyPr wrap="square">
            <a:spAutoFit/>
          </a:bodyPr>
          <a:lstStyle/>
          <a:p>
            <a:r>
              <a:rPr lang="en-US" dirty="0" err="1">
                <a:solidFill>
                  <a:schemeClr val="bg1">
                    <a:lumMod val="50000"/>
                  </a:schemeClr>
                </a:solidFill>
                <a:latin typeface="Times New Roman" panose="02020603050405020304" pitchFamily="18" charset="0"/>
                <a:cs typeface="Times New Roman" panose="02020603050405020304" pitchFamily="18" charset="0"/>
              </a:rPr>
              <a:t>create_clock</a:t>
            </a:r>
            <a:r>
              <a:rPr lang="en-US" dirty="0">
                <a:solidFill>
                  <a:schemeClr val="bg1">
                    <a:lumMod val="50000"/>
                  </a:schemeClr>
                </a:solidFill>
                <a:latin typeface="Times New Roman" panose="02020603050405020304" pitchFamily="18" charset="0"/>
                <a:cs typeface="Times New Roman" panose="02020603050405020304" pitchFamily="18" charset="0"/>
              </a:rPr>
              <a:t> -period 2.0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CLK1]</a:t>
            </a:r>
          </a:p>
          <a:p>
            <a:r>
              <a:rPr lang="en-US" dirty="0" err="1">
                <a:solidFill>
                  <a:schemeClr val="bg1">
                    <a:lumMod val="50000"/>
                  </a:schemeClr>
                </a:solidFill>
                <a:latin typeface="Times New Roman" panose="02020603050405020304" pitchFamily="18" charset="0"/>
                <a:cs typeface="Times New Roman" panose="02020603050405020304" pitchFamily="18" charset="0"/>
              </a:rPr>
              <a:t>create_clock</a:t>
            </a:r>
            <a:r>
              <a:rPr lang="en-US" dirty="0">
                <a:solidFill>
                  <a:schemeClr val="bg1">
                    <a:lumMod val="50000"/>
                  </a:schemeClr>
                </a:solidFill>
                <a:latin typeface="Times New Roman" panose="02020603050405020304" pitchFamily="18" charset="0"/>
                <a:cs typeface="Times New Roman" panose="02020603050405020304" pitchFamily="18" charset="0"/>
              </a:rPr>
              <a:t> -period [expr {1000/750}]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CLK2]</a:t>
            </a:r>
          </a:p>
          <a:p>
            <a:r>
              <a:rPr lang="en-US" dirty="0" err="1">
                <a:solidFill>
                  <a:schemeClr val="bg1">
                    <a:lumMod val="50000"/>
                  </a:schemeClr>
                </a:solidFill>
                <a:latin typeface="Times New Roman" panose="02020603050405020304" pitchFamily="18" charset="0"/>
                <a:cs typeface="Times New Roman" panose="02020603050405020304" pitchFamily="18" charset="0"/>
              </a:rPr>
              <a:t>set_output_delay</a:t>
            </a:r>
            <a:r>
              <a:rPr lang="en-US" dirty="0">
                <a:solidFill>
                  <a:schemeClr val="bg1">
                    <a:lumMod val="50000"/>
                  </a:schemeClr>
                </a:solidFill>
                <a:latin typeface="Times New Roman" panose="02020603050405020304" pitchFamily="18" charset="0"/>
                <a:cs typeface="Times New Roman" panose="02020603050405020304" pitchFamily="18" charset="0"/>
              </a:rPr>
              <a:t> -max 0.15 -clock CLK1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OUT1]</a:t>
            </a:r>
          </a:p>
          <a:p>
            <a:r>
              <a:rPr lang="en-US" dirty="0" err="1">
                <a:solidFill>
                  <a:schemeClr val="bg1">
                    <a:lumMod val="50000"/>
                  </a:schemeClr>
                </a:solidFill>
                <a:latin typeface="Times New Roman" panose="02020603050405020304" pitchFamily="18" charset="0"/>
                <a:cs typeface="Times New Roman" panose="02020603050405020304" pitchFamily="18" charset="0"/>
              </a:rPr>
              <a:t>set_output_delay</a:t>
            </a:r>
            <a:r>
              <a:rPr lang="en-US" dirty="0">
                <a:solidFill>
                  <a:schemeClr val="bg1">
                    <a:lumMod val="50000"/>
                  </a:schemeClr>
                </a:solidFill>
                <a:latin typeface="Times New Roman" panose="02020603050405020304" pitchFamily="18" charset="0"/>
                <a:cs typeface="Times New Roman" panose="02020603050405020304" pitchFamily="18" charset="0"/>
              </a:rPr>
              <a:t> -max 0.52 -clock CLK1 -add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OUT1]</a:t>
            </a:r>
          </a:p>
          <a:p>
            <a:endParaRPr lang="en-US" dirty="0">
              <a:solidFill>
                <a:schemeClr val="bg1">
                  <a:lumMod val="50000"/>
                </a:schemeClr>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set_false_path</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CLK1] -to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CLK2]</a:t>
            </a:r>
          </a:p>
          <a:p>
            <a:r>
              <a:rPr lang="en-US" dirty="0" err="1">
                <a:latin typeface="Times New Roman" panose="02020603050405020304" pitchFamily="18" charset="0"/>
                <a:cs typeface="Times New Roman" panose="02020603050405020304" pitchFamily="18" charset="0"/>
              </a:rPr>
              <a:t>set_false_path</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CLK2] -to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CLK1]</a:t>
            </a:r>
          </a:p>
          <a:p>
            <a:r>
              <a:rPr lang="en-US" dirty="0">
                <a:latin typeface="Times New Roman" panose="02020603050405020304" pitchFamily="18" charset="0"/>
                <a:cs typeface="Times New Roman" panose="02020603050405020304" pitchFamily="18" charset="0"/>
              </a:rPr>
              <a:t># OR</a:t>
            </a:r>
          </a:p>
          <a:p>
            <a:r>
              <a:rPr lang="en-US" dirty="0" err="1">
                <a:latin typeface="Times New Roman" panose="02020603050405020304" pitchFamily="18" charset="0"/>
                <a:cs typeface="Times New Roman" panose="02020603050405020304" pitchFamily="18" charset="0"/>
              </a:rPr>
              <a:t>set_clock_groups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logically_exclusive</a:t>
            </a:r>
            <a:r>
              <a:rPr lang="en-US" dirty="0">
                <a:latin typeface="Times New Roman" panose="02020603050405020304" pitchFamily="18" charset="0"/>
                <a:cs typeface="Times New Roman" panose="02020603050405020304" pitchFamily="18" charset="0"/>
              </a:rPr>
              <a:t> -group CLK1 -group CLK2</a:t>
            </a:r>
          </a:p>
        </p:txBody>
      </p:sp>
    </p:spTree>
    <p:extLst>
      <p:ext uri="{BB962C8B-B14F-4D97-AF65-F5344CB8AC3E}">
        <p14:creationId xmlns:p14="http://schemas.microsoft.com/office/powerpoint/2010/main" val="1030638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EE23EB-FC8D-4A52-87A6-724309302272}"/>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Logically Exclusive Clocks: Problem #2</a:t>
            </a:r>
          </a:p>
        </p:txBody>
      </p:sp>
      <p:pic>
        <p:nvPicPr>
          <p:cNvPr id="5" name="Picture 4">
            <a:extLst>
              <a:ext uri="{FF2B5EF4-FFF2-40B4-BE49-F238E27FC236}">
                <a16:creationId xmlns:a16="http://schemas.microsoft.com/office/drawing/2014/main" id="{E9FD8FFC-A402-4134-A2A0-041ABACF880A}"/>
              </a:ext>
            </a:extLst>
          </p:cNvPr>
          <p:cNvPicPr>
            <a:picLocks noChangeAspect="1"/>
          </p:cNvPicPr>
          <p:nvPr/>
        </p:nvPicPr>
        <p:blipFill>
          <a:blip r:embed="rId3"/>
          <a:stretch>
            <a:fillRect/>
          </a:stretch>
        </p:blipFill>
        <p:spPr>
          <a:xfrm>
            <a:off x="1098035" y="1735952"/>
            <a:ext cx="8401050" cy="2371725"/>
          </a:xfrm>
          <a:prstGeom prst="rect">
            <a:avLst/>
          </a:prstGeom>
        </p:spPr>
      </p:pic>
      <p:sp>
        <p:nvSpPr>
          <p:cNvPr id="6" name="TextBox 5">
            <a:extLst>
              <a:ext uri="{FF2B5EF4-FFF2-40B4-BE49-F238E27FC236}">
                <a16:creationId xmlns:a16="http://schemas.microsoft.com/office/drawing/2014/main" id="{4B0A0A1B-4A9C-41E4-B9C6-397A2C82DB14}"/>
              </a:ext>
            </a:extLst>
          </p:cNvPr>
          <p:cNvSpPr txBox="1"/>
          <p:nvPr/>
        </p:nvSpPr>
        <p:spPr>
          <a:xfrm>
            <a:off x="1492101" y="1212551"/>
            <a:ext cx="8534401" cy="430887"/>
          </a:xfrm>
          <a:prstGeom prst="rect">
            <a:avLst/>
          </a:prstGeom>
          <a:solidFill>
            <a:schemeClr val="accent1">
              <a:lumMod val="20000"/>
              <a:lumOff val="80000"/>
            </a:schemeClr>
          </a:solidFill>
        </p:spPr>
        <p:txBody>
          <a:bodyPr wrap="square">
            <a:spAutoFit/>
          </a:bodyPr>
          <a:lstStyle/>
          <a:p>
            <a:r>
              <a:rPr lang="en-US" sz="2200" b="1" dirty="0">
                <a:latin typeface="Times New Roman" panose="02020603050405020304" pitchFamily="18" charset="0"/>
                <a:cs typeface="Times New Roman" panose="02020603050405020304" pitchFamily="18" charset="0"/>
              </a:rPr>
              <a:t>CLK1 and CLK2 are synchronous and “Partially” mutually exclusive</a:t>
            </a:r>
          </a:p>
        </p:txBody>
      </p:sp>
      <p:sp>
        <p:nvSpPr>
          <p:cNvPr id="7" name="TextBox 6">
            <a:extLst>
              <a:ext uri="{FF2B5EF4-FFF2-40B4-BE49-F238E27FC236}">
                <a16:creationId xmlns:a16="http://schemas.microsoft.com/office/drawing/2014/main" id="{075EBBC0-D986-4DAE-BCC5-71F79D287A78}"/>
              </a:ext>
            </a:extLst>
          </p:cNvPr>
          <p:cNvSpPr txBox="1"/>
          <p:nvPr/>
        </p:nvSpPr>
        <p:spPr>
          <a:xfrm>
            <a:off x="1204360" y="4157661"/>
            <a:ext cx="7094575" cy="2031325"/>
          </a:xfrm>
          <a:prstGeom prst="rect">
            <a:avLst/>
          </a:prstGeom>
          <a:solidFill>
            <a:schemeClr val="accent2">
              <a:lumMod val="20000"/>
              <a:lumOff val="80000"/>
            </a:schemeClr>
          </a:solidFill>
        </p:spPr>
        <p:txBody>
          <a:bodyPr wrap="square">
            <a:spAutoFit/>
          </a:bodyPr>
          <a:lstStyle/>
          <a:p>
            <a:r>
              <a:rPr lang="en-US" dirty="0" err="1">
                <a:solidFill>
                  <a:schemeClr val="bg1">
                    <a:lumMod val="50000"/>
                  </a:schemeClr>
                </a:solidFill>
                <a:latin typeface="Times New Roman" panose="02020603050405020304" pitchFamily="18" charset="0"/>
                <a:cs typeface="Times New Roman" panose="02020603050405020304" pitchFamily="18" charset="0"/>
              </a:rPr>
              <a:t>create_clock</a:t>
            </a:r>
            <a:r>
              <a:rPr lang="en-US" dirty="0">
                <a:solidFill>
                  <a:schemeClr val="bg1">
                    <a:lumMod val="50000"/>
                  </a:schemeClr>
                </a:solidFill>
                <a:latin typeface="Times New Roman" panose="02020603050405020304" pitchFamily="18" charset="0"/>
                <a:cs typeface="Times New Roman" panose="02020603050405020304" pitchFamily="18" charset="0"/>
              </a:rPr>
              <a:t> -period 2.0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CLK1]</a:t>
            </a:r>
          </a:p>
          <a:p>
            <a:r>
              <a:rPr lang="en-US" dirty="0" err="1">
                <a:solidFill>
                  <a:schemeClr val="bg1">
                    <a:lumMod val="50000"/>
                  </a:schemeClr>
                </a:solidFill>
                <a:latin typeface="Times New Roman" panose="02020603050405020304" pitchFamily="18" charset="0"/>
                <a:cs typeface="Times New Roman" panose="02020603050405020304" pitchFamily="18" charset="0"/>
              </a:rPr>
              <a:t>create_clock</a:t>
            </a:r>
            <a:r>
              <a:rPr lang="en-US" dirty="0">
                <a:solidFill>
                  <a:schemeClr val="bg1">
                    <a:lumMod val="50000"/>
                  </a:schemeClr>
                </a:solidFill>
                <a:latin typeface="Times New Roman" panose="02020603050405020304" pitchFamily="18" charset="0"/>
                <a:cs typeface="Times New Roman" panose="02020603050405020304" pitchFamily="18" charset="0"/>
              </a:rPr>
              <a:t> -period [expr {1000/750}]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CLK2]</a:t>
            </a:r>
          </a:p>
          <a:p>
            <a:r>
              <a:rPr lang="en-US" dirty="0" err="1">
                <a:solidFill>
                  <a:schemeClr val="bg1">
                    <a:lumMod val="50000"/>
                  </a:schemeClr>
                </a:solidFill>
                <a:latin typeface="Times New Roman" panose="02020603050405020304" pitchFamily="18" charset="0"/>
                <a:cs typeface="Times New Roman" panose="02020603050405020304" pitchFamily="18" charset="0"/>
              </a:rPr>
              <a:t>set_output_delay</a:t>
            </a:r>
            <a:r>
              <a:rPr lang="en-US" dirty="0">
                <a:solidFill>
                  <a:schemeClr val="bg1">
                    <a:lumMod val="50000"/>
                  </a:schemeClr>
                </a:solidFill>
                <a:latin typeface="Times New Roman" panose="02020603050405020304" pitchFamily="18" charset="0"/>
                <a:cs typeface="Times New Roman" panose="02020603050405020304" pitchFamily="18" charset="0"/>
              </a:rPr>
              <a:t> -max 0.15 -clock CLK1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OUT1]</a:t>
            </a:r>
          </a:p>
          <a:p>
            <a:r>
              <a:rPr lang="en-US" dirty="0" err="1">
                <a:solidFill>
                  <a:schemeClr val="bg1">
                    <a:lumMod val="50000"/>
                  </a:schemeClr>
                </a:solidFill>
                <a:latin typeface="Times New Roman" panose="02020603050405020304" pitchFamily="18" charset="0"/>
                <a:cs typeface="Times New Roman" panose="02020603050405020304" pitchFamily="18" charset="0"/>
              </a:rPr>
              <a:t>set_output_delay</a:t>
            </a:r>
            <a:r>
              <a:rPr lang="en-US" dirty="0">
                <a:solidFill>
                  <a:schemeClr val="bg1">
                    <a:lumMod val="50000"/>
                  </a:schemeClr>
                </a:solidFill>
                <a:latin typeface="Times New Roman" panose="02020603050405020304" pitchFamily="18" charset="0"/>
                <a:cs typeface="Times New Roman" panose="02020603050405020304" pitchFamily="18" charset="0"/>
              </a:rPr>
              <a:t> -max 0.52 -clock CLK1 -add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OUT1]</a:t>
            </a:r>
          </a:p>
          <a:p>
            <a:endParaRPr lang="en-US" dirty="0">
              <a:solidFill>
                <a:schemeClr val="bg1">
                  <a:lumMod val="50000"/>
                </a:schemeClr>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set_false_path</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CLK1] -to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CLK2]</a:t>
            </a:r>
          </a:p>
          <a:p>
            <a:r>
              <a:rPr lang="en-US" dirty="0" err="1">
                <a:latin typeface="Times New Roman" panose="02020603050405020304" pitchFamily="18" charset="0"/>
                <a:cs typeface="Times New Roman" panose="02020603050405020304" pitchFamily="18" charset="0"/>
              </a:rPr>
              <a:t>set_false_path</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CLK2] -to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CLK1]</a:t>
            </a:r>
          </a:p>
        </p:txBody>
      </p:sp>
      <p:pic>
        <p:nvPicPr>
          <p:cNvPr id="9" name="Picture 8">
            <a:extLst>
              <a:ext uri="{FF2B5EF4-FFF2-40B4-BE49-F238E27FC236}">
                <a16:creationId xmlns:a16="http://schemas.microsoft.com/office/drawing/2014/main" id="{373A195C-1BE5-4FA2-A914-FC7D04BC54D6}"/>
              </a:ext>
            </a:extLst>
          </p:cNvPr>
          <p:cNvPicPr>
            <a:picLocks noChangeAspect="1"/>
          </p:cNvPicPr>
          <p:nvPr/>
        </p:nvPicPr>
        <p:blipFill>
          <a:blip r:embed="rId4"/>
          <a:stretch>
            <a:fillRect/>
          </a:stretch>
        </p:blipFill>
        <p:spPr>
          <a:xfrm>
            <a:off x="3293547" y="6188986"/>
            <a:ext cx="4010025" cy="676275"/>
          </a:xfrm>
          <a:prstGeom prst="rect">
            <a:avLst/>
          </a:prstGeom>
        </p:spPr>
      </p:pic>
    </p:spTree>
    <p:extLst>
      <p:ext uri="{BB962C8B-B14F-4D97-AF65-F5344CB8AC3E}">
        <p14:creationId xmlns:p14="http://schemas.microsoft.com/office/powerpoint/2010/main" val="225718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3D73AF5D-2B47-4F11-A185-CC75CAB9FF12}"/>
                  </a:ext>
                </a:extLst>
              </p:cNvPr>
              <p:cNvSpPr txBox="1">
                <a:spLocks/>
              </p:cNvSpPr>
              <p:nvPr/>
            </p:nvSpPr>
            <p:spPr>
              <a:xfrm>
                <a:off x="246274" y="383317"/>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a:spcBef>
                    <a:spcPts val="265"/>
                  </a:spcBef>
                  <a:spcAft>
                    <a:spcPts val="0"/>
                  </a:spcAft>
                </a:pPr>
                <a:r>
                  <a:rPr lang="en-US" b="1" dirty="0">
                    <a:effectLst/>
                    <a:latin typeface="Times New Roman" panose="02020603050405020304" pitchFamily="18" charset="0"/>
                    <a:ea typeface="Arial" panose="020B0604020202020204" pitchFamily="34" charset="0"/>
                    <a:cs typeface="Times New Roman" panose="02020603050405020304" pitchFamily="18" charset="0"/>
                  </a:rPr>
                  <a:t>Timing Parameters - </a:t>
                </a:r>
                <a14:m>
                  <m:oMath xmlns:m="http://schemas.openxmlformats.org/officeDocument/2006/math">
                    <m:sSub>
                      <m:sSubPr>
                        <m:ctrlPr>
                          <a:rPr lang="en-US" b="1" i="1" smtClean="0">
                            <a:effectLst/>
                            <a:latin typeface="Cambria Math" panose="02040503050406030204" pitchFamily="18" charset="0"/>
                            <a:cs typeface="Times New Roman" panose="02020603050405020304" pitchFamily="18" charset="0"/>
                          </a:rPr>
                        </m:ctrlPr>
                      </m:sSubPr>
                      <m:e>
                        <m:r>
                          <a:rPr lang="en-US" b="1" i="1" smtClean="0">
                            <a:effectLst/>
                            <a:latin typeface="Cambria Math" panose="02040503050406030204" pitchFamily="18" charset="0"/>
                            <a:cs typeface="Times New Roman" panose="02020603050405020304" pitchFamily="18" charset="0"/>
                          </a:rPr>
                          <m:t>𝒕</m:t>
                        </m:r>
                      </m:e>
                      <m:sub>
                        <m:r>
                          <a:rPr lang="en-US" b="1" i="1" smtClean="0">
                            <a:effectLst/>
                            <a:latin typeface="Cambria Math" panose="02040503050406030204" pitchFamily="18" charset="0"/>
                            <a:cs typeface="Times New Roman" panose="02020603050405020304" pitchFamily="18" charset="0"/>
                          </a:rPr>
                          <m:t>𝒔𝒆𝒕𝒖𝒑</m:t>
                        </m:r>
                      </m:sub>
                    </m:sSub>
                  </m:oMath>
                </a14:m>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Title 1">
                <a:extLst>
                  <a:ext uri="{FF2B5EF4-FFF2-40B4-BE49-F238E27FC236}">
                    <a16:creationId xmlns:a16="http://schemas.microsoft.com/office/drawing/2014/main" id="{3D73AF5D-2B47-4F11-A185-CC75CAB9FF12}"/>
                  </a:ext>
                </a:extLst>
              </p:cNvPr>
              <p:cNvSpPr txBox="1">
                <a:spLocks noRot="1" noChangeAspect="1" noMove="1" noResize="1" noEditPoints="1" noAdjustHandles="1" noChangeArrowheads="1" noChangeShapeType="1" noTextEdit="1"/>
              </p:cNvSpPr>
              <p:nvPr/>
            </p:nvSpPr>
            <p:spPr>
              <a:xfrm>
                <a:off x="246274" y="383317"/>
                <a:ext cx="11699451" cy="850933"/>
              </a:xfrm>
              <a:prstGeom prst="rect">
                <a:avLst/>
              </a:prstGeom>
              <a:blipFill>
                <a:blip r:embed="rId2"/>
                <a:stretch>
                  <a:fillRect l="-1979" t="-17266" b="-22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E58B79-143E-4D74-9660-8A3EA977F489}"/>
                  </a:ext>
                </a:extLst>
              </p:cNvPr>
              <p:cNvSpPr txBox="1"/>
              <p:nvPr/>
            </p:nvSpPr>
            <p:spPr>
              <a:xfrm>
                <a:off x="312938" y="1456808"/>
                <a:ext cx="7286347" cy="948208"/>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b="1" i="1" smtClean="0">
                            <a:effectLst/>
                            <a:latin typeface="Cambria Math" panose="02040503050406030204" pitchFamily="18" charset="0"/>
                            <a:cs typeface="Times New Roman" panose="02020603050405020304" pitchFamily="18" charset="0"/>
                          </a:rPr>
                        </m:ctrlPr>
                      </m:sSubPr>
                      <m:e>
                        <m:r>
                          <a:rPr lang="en-US" b="1" i="1" smtClean="0">
                            <a:effectLst/>
                            <a:latin typeface="Cambria Math" panose="02040503050406030204" pitchFamily="18" charset="0"/>
                            <a:cs typeface="Times New Roman" panose="02020603050405020304" pitchFamily="18" charset="0"/>
                          </a:rPr>
                          <m:t>𝒕</m:t>
                        </m:r>
                      </m:e>
                      <m:sub>
                        <m:r>
                          <a:rPr lang="en-US" b="1" i="1" smtClean="0">
                            <a:effectLst/>
                            <a:latin typeface="Cambria Math" panose="02040503050406030204" pitchFamily="18" charset="0"/>
                            <a:cs typeface="Times New Roman" panose="02020603050405020304" pitchFamily="18" charset="0"/>
                          </a:rPr>
                          <m:t>𝒔𝒆𝒕𝒖𝒑</m:t>
                        </m:r>
                      </m:sub>
                    </m:sSub>
                  </m:oMath>
                </a14:m>
                <a:r>
                  <a:rPr lang="en-US" b="1" dirty="0">
                    <a:effectLst/>
                    <a:latin typeface="Times New Roman" panose="02020603050405020304" pitchFamily="18" charset="0"/>
                    <a:ea typeface="Arial" panose="020B0604020202020204" pitchFamily="34" charset="0"/>
                    <a:cs typeface="Times New Roman" panose="02020603050405020304" pitchFamily="18" charset="0"/>
                  </a:rPr>
                  <a:t> - Setup time is the time the data has to arrive </a:t>
                </a:r>
                <a:r>
                  <a:rPr lang="en-US"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before the</a:t>
                </a:r>
                <a:r>
                  <a:rPr lang="en-US" b="1" i="1" spc="3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clock </a:t>
                </a:r>
                <a:r>
                  <a:rPr lang="en-US" b="1" dirty="0">
                    <a:latin typeface="Times New Roman" panose="02020603050405020304" pitchFamily="18" charset="0"/>
                    <a:cs typeface="Times New Roman" panose="02020603050405020304" pitchFamily="18" charset="0"/>
                  </a:rPr>
                  <a:t>to ensure correct sampling.</a:t>
                </a:r>
              </a:p>
              <a:p>
                <a:endParaRPr lang="en-US"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E58B79-143E-4D74-9660-8A3EA977F489}"/>
                  </a:ext>
                </a:extLst>
              </p:cNvPr>
              <p:cNvSpPr txBox="1">
                <a:spLocks noRot="1" noChangeAspect="1" noMove="1" noResize="1" noEditPoints="1" noAdjustHandles="1" noChangeArrowheads="1" noChangeShapeType="1" noTextEdit="1"/>
              </p:cNvSpPr>
              <p:nvPr/>
            </p:nvSpPr>
            <p:spPr>
              <a:xfrm>
                <a:off x="312938" y="1456808"/>
                <a:ext cx="7286347" cy="948208"/>
              </a:xfrm>
              <a:prstGeom prst="rect">
                <a:avLst/>
              </a:prstGeom>
              <a:blipFill>
                <a:blip r:embed="rId3"/>
                <a:stretch>
                  <a:fillRect l="-502" t="-384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E307853-FC4C-4C1C-8118-C430909CB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603" y="2756288"/>
            <a:ext cx="6226080" cy="3058586"/>
          </a:xfrm>
          <a:prstGeom prst="rect">
            <a:avLst/>
          </a:prstGeom>
        </p:spPr>
      </p:pic>
      <p:sp>
        <p:nvSpPr>
          <p:cNvPr id="9" name="TextBox 8">
            <a:extLst>
              <a:ext uri="{FF2B5EF4-FFF2-40B4-BE49-F238E27FC236}">
                <a16:creationId xmlns:a16="http://schemas.microsoft.com/office/drawing/2014/main" id="{81DD398B-F73E-4055-9EA7-163169FF9FF3}"/>
              </a:ext>
            </a:extLst>
          </p:cNvPr>
          <p:cNvSpPr txBox="1"/>
          <p:nvPr/>
        </p:nvSpPr>
        <p:spPr>
          <a:xfrm>
            <a:off x="1464816" y="3322468"/>
            <a:ext cx="745787"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CLK</a:t>
            </a:r>
          </a:p>
        </p:txBody>
      </p:sp>
      <p:sp>
        <p:nvSpPr>
          <p:cNvPr id="12" name="TextBox 11">
            <a:extLst>
              <a:ext uri="{FF2B5EF4-FFF2-40B4-BE49-F238E27FC236}">
                <a16:creationId xmlns:a16="http://schemas.microsoft.com/office/drawing/2014/main" id="{55E848C4-98AA-4287-9DF0-754269F24CA1}"/>
              </a:ext>
            </a:extLst>
          </p:cNvPr>
          <p:cNvSpPr txBox="1"/>
          <p:nvPr/>
        </p:nvSpPr>
        <p:spPr>
          <a:xfrm>
            <a:off x="1558032" y="4257980"/>
            <a:ext cx="559356" cy="369332"/>
          </a:xfrm>
          <a:prstGeom prst="rect">
            <a:avLst/>
          </a:prstGeom>
          <a:noFill/>
        </p:spPr>
        <p:txBody>
          <a:bodyPr wrap="square" rtlCol="0">
            <a:spAutoFit/>
          </a:bodyPr>
          <a:lstStyle/>
          <a:p>
            <a:pPr algn="ctr"/>
            <a:r>
              <a:rPr lang="en-US" b="1" i="1" dirty="0">
                <a:solidFill>
                  <a:schemeClr val="bg1">
                    <a:lumMod val="50000"/>
                  </a:schemeClr>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7853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C260F5-11E5-4607-B2D6-84756118E37E}"/>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Logically Exclusive Clocks: Solution #2</a:t>
            </a:r>
          </a:p>
        </p:txBody>
      </p:sp>
      <p:pic>
        <p:nvPicPr>
          <p:cNvPr id="4" name="Picture 3">
            <a:extLst>
              <a:ext uri="{FF2B5EF4-FFF2-40B4-BE49-F238E27FC236}">
                <a16:creationId xmlns:a16="http://schemas.microsoft.com/office/drawing/2014/main" id="{901AA2EA-59D2-4499-AB1D-16F2E149CFB6}"/>
              </a:ext>
            </a:extLst>
          </p:cNvPr>
          <p:cNvPicPr>
            <a:picLocks noChangeAspect="1"/>
          </p:cNvPicPr>
          <p:nvPr/>
        </p:nvPicPr>
        <p:blipFill>
          <a:blip r:embed="rId2"/>
          <a:stretch>
            <a:fillRect/>
          </a:stretch>
        </p:blipFill>
        <p:spPr>
          <a:xfrm>
            <a:off x="1098035" y="1735952"/>
            <a:ext cx="8401050" cy="2371725"/>
          </a:xfrm>
          <a:prstGeom prst="rect">
            <a:avLst/>
          </a:prstGeom>
        </p:spPr>
      </p:pic>
      <p:sp>
        <p:nvSpPr>
          <p:cNvPr id="5" name="TextBox 4">
            <a:extLst>
              <a:ext uri="{FF2B5EF4-FFF2-40B4-BE49-F238E27FC236}">
                <a16:creationId xmlns:a16="http://schemas.microsoft.com/office/drawing/2014/main" id="{98770D66-74A2-417D-8C93-7E51C416C530}"/>
              </a:ext>
            </a:extLst>
          </p:cNvPr>
          <p:cNvSpPr txBox="1"/>
          <p:nvPr/>
        </p:nvSpPr>
        <p:spPr>
          <a:xfrm>
            <a:off x="1492101" y="1212551"/>
            <a:ext cx="8534401" cy="430887"/>
          </a:xfrm>
          <a:prstGeom prst="rect">
            <a:avLst/>
          </a:prstGeom>
          <a:solidFill>
            <a:schemeClr val="accent1">
              <a:lumMod val="20000"/>
              <a:lumOff val="80000"/>
            </a:schemeClr>
          </a:solidFill>
        </p:spPr>
        <p:txBody>
          <a:bodyPr wrap="square">
            <a:spAutoFit/>
          </a:bodyPr>
          <a:lstStyle/>
          <a:p>
            <a:r>
              <a:rPr lang="en-US" sz="2200" b="1" dirty="0">
                <a:latin typeface="Times New Roman" panose="02020603050405020304" pitchFamily="18" charset="0"/>
                <a:cs typeface="Times New Roman" panose="02020603050405020304" pitchFamily="18" charset="0"/>
              </a:rPr>
              <a:t>CLK1 and CLK2 are synchronous and “Partially” mutually exclusive</a:t>
            </a:r>
          </a:p>
        </p:txBody>
      </p:sp>
      <p:sp>
        <p:nvSpPr>
          <p:cNvPr id="6" name="TextBox 5">
            <a:extLst>
              <a:ext uri="{FF2B5EF4-FFF2-40B4-BE49-F238E27FC236}">
                <a16:creationId xmlns:a16="http://schemas.microsoft.com/office/drawing/2014/main" id="{EE2B8BAE-6929-4BE7-85E6-073B08C36B7E}"/>
              </a:ext>
            </a:extLst>
          </p:cNvPr>
          <p:cNvSpPr txBox="1"/>
          <p:nvPr/>
        </p:nvSpPr>
        <p:spPr>
          <a:xfrm>
            <a:off x="1204360" y="4157661"/>
            <a:ext cx="7094575" cy="2585323"/>
          </a:xfrm>
          <a:prstGeom prst="rect">
            <a:avLst/>
          </a:prstGeom>
          <a:solidFill>
            <a:schemeClr val="accent2">
              <a:lumMod val="20000"/>
              <a:lumOff val="80000"/>
            </a:schemeClr>
          </a:solidFill>
        </p:spPr>
        <p:txBody>
          <a:bodyPr wrap="square">
            <a:spAutoFit/>
          </a:bodyPr>
          <a:lstStyle/>
          <a:p>
            <a:r>
              <a:rPr lang="en-US" dirty="0" err="1">
                <a:solidFill>
                  <a:schemeClr val="bg1">
                    <a:lumMod val="50000"/>
                  </a:schemeClr>
                </a:solidFill>
                <a:latin typeface="Times New Roman" panose="02020603050405020304" pitchFamily="18" charset="0"/>
                <a:cs typeface="Times New Roman" panose="02020603050405020304" pitchFamily="18" charset="0"/>
              </a:rPr>
              <a:t>create_clock</a:t>
            </a:r>
            <a:r>
              <a:rPr lang="en-US" dirty="0">
                <a:solidFill>
                  <a:schemeClr val="bg1">
                    <a:lumMod val="50000"/>
                  </a:schemeClr>
                </a:solidFill>
                <a:latin typeface="Times New Roman" panose="02020603050405020304" pitchFamily="18" charset="0"/>
                <a:cs typeface="Times New Roman" panose="02020603050405020304" pitchFamily="18" charset="0"/>
              </a:rPr>
              <a:t> -period 2.0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CLK1]</a:t>
            </a:r>
          </a:p>
          <a:p>
            <a:r>
              <a:rPr lang="en-US" dirty="0" err="1">
                <a:solidFill>
                  <a:schemeClr val="bg1">
                    <a:lumMod val="50000"/>
                  </a:schemeClr>
                </a:solidFill>
                <a:latin typeface="Times New Roman" panose="02020603050405020304" pitchFamily="18" charset="0"/>
                <a:cs typeface="Times New Roman" panose="02020603050405020304" pitchFamily="18" charset="0"/>
              </a:rPr>
              <a:t>create_clock</a:t>
            </a:r>
            <a:r>
              <a:rPr lang="en-US" dirty="0">
                <a:solidFill>
                  <a:schemeClr val="bg1">
                    <a:lumMod val="50000"/>
                  </a:schemeClr>
                </a:solidFill>
                <a:latin typeface="Times New Roman" panose="02020603050405020304" pitchFamily="18" charset="0"/>
                <a:cs typeface="Times New Roman" panose="02020603050405020304" pitchFamily="18" charset="0"/>
              </a:rPr>
              <a:t> -period [expr {1000/750}]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CLK2]</a:t>
            </a:r>
          </a:p>
          <a:p>
            <a:r>
              <a:rPr lang="en-US" dirty="0" err="1">
                <a:solidFill>
                  <a:schemeClr val="bg1">
                    <a:lumMod val="50000"/>
                  </a:schemeClr>
                </a:solidFill>
                <a:latin typeface="Times New Roman" panose="02020603050405020304" pitchFamily="18" charset="0"/>
                <a:cs typeface="Times New Roman" panose="02020603050405020304" pitchFamily="18" charset="0"/>
              </a:rPr>
              <a:t>set_output_delay</a:t>
            </a:r>
            <a:r>
              <a:rPr lang="en-US" dirty="0">
                <a:solidFill>
                  <a:schemeClr val="bg1">
                    <a:lumMod val="50000"/>
                  </a:schemeClr>
                </a:solidFill>
                <a:latin typeface="Times New Roman" panose="02020603050405020304" pitchFamily="18" charset="0"/>
                <a:cs typeface="Times New Roman" panose="02020603050405020304" pitchFamily="18" charset="0"/>
              </a:rPr>
              <a:t> -max 0.15 -clock CLK1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OUT1]</a:t>
            </a:r>
          </a:p>
          <a:p>
            <a:r>
              <a:rPr lang="en-US" dirty="0" err="1">
                <a:solidFill>
                  <a:schemeClr val="bg1">
                    <a:lumMod val="50000"/>
                  </a:schemeClr>
                </a:solidFill>
                <a:latin typeface="Times New Roman" panose="02020603050405020304" pitchFamily="18" charset="0"/>
                <a:cs typeface="Times New Roman" panose="02020603050405020304" pitchFamily="18" charset="0"/>
              </a:rPr>
              <a:t>set_output_delay</a:t>
            </a:r>
            <a:r>
              <a:rPr lang="en-US" dirty="0">
                <a:solidFill>
                  <a:schemeClr val="bg1">
                    <a:lumMod val="50000"/>
                  </a:schemeClr>
                </a:solidFill>
                <a:latin typeface="Times New Roman" panose="02020603050405020304" pitchFamily="18" charset="0"/>
                <a:cs typeface="Times New Roman" panose="02020603050405020304" pitchFamily="18" charset="0"/>
              </a:rPr>
              <a:t> -max 0.52 -clock CLK1 -add [</a:t>
            </a:r>
            <a:r>
              <a:rPr lang="en-US" dirty="0" err="1">
                <a:solidFill>
                  <a:schemeClr val="bg1">
                    <a:lumMod val="50000"/>
                  </a:schemeClr>
                </a:solidFill>
                <a:latin typeface="Times New Roman" panose="02020603050405020304" pitchFamily="18" charset="0"/>
                <a:cs typeface="Times New Roman" panose="02020603050405020304" pitchFamily="18" charset="0"/>
              </a:rPr>
              <a:t>get_ports</a:t>
            </a:r>
            <a:r>
              <a:rPr lang="en-US" dirty="0">
                <a:solidFill>
                  <a:schemeClr val="bg1">
                    <a:lumMod val="50000"/>
                  </a:schemeClr>
                </a:solidFill>
                <a:latin typeface="Times New Roman" panose="02020603050405020304" pitchFamily="18" charset="0"/>
                <a:cs typeface="Times New Roman" panose="02020603050405020304" pitchFamily="18" charset="0"/>
              </a:rPr>
              <a:t> OUT1]</a:t>
            </a:r>
          </a:p>
          <a:p>
            <a:endParaRPr lang="en-US" dirty="0">
              <a:solidFill>
                <a:schemeClr val="bg1">
                  <a:lumMod val="50000"/>
                </a:schemeClr>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set_false_path</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CLK1] \ </a:t>
            </a:r>
          </a:p>
          <a:p>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-through [</a:t>
            </a:r>
            <a:r>
              <a:rPr lang="en-US" dirty="0" err="1">
                <a:solidFill>
                  <a:schemeClr val="accent1"/>
                </a:solidFill>
                <a:latin typeface="Times New Roman" panose="02020603050405020304" pitchFamily="18" charset="0"/>
                <a:cs typeface="Times New Roman" panose="02020603050405020304" pitchFamily="18" charset="0"/>
              </a:rPr>
              <a:t>get_ports</a:t>
            </a:r>
            <a:r>
              <a:rPr lang="en-US" dirty="0">
                <a:solidFill>
                  <a:schemeClr val="accent1"/>
                </a:solidFill>
                <a:latin typeface="Times New Roman" panose="02020603050405020304" pitchFamily="18" charset="0"/>
                <a:cs typeface="Times New Roman" panose="02020603050405020304" pitchFamily="18" charset="0"/>
              </a:rPr>
              <a:t> OUT1]  </a:t>
            </a:r>
            <a:r>
              <a:rPr lang="en-US" dirty="0">
                <a:latin typeface="Times New Roman" panose="02020603050405020304" pitchFamily="18" charset="0"/>
                <a:cs typeface="Times New Roman" panose="02020603050405020304" pitchFamily="18" charset="0"/>
              </a:rPr>
              <a:t>-to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CLK2]</a:t>
            </a:r>
          </a:p>
          <a:p>
            <a:r>
              <a:rPr lang="en-US" dirty="0" err="1">
                <a:latin typeface="Times New Roman" panose="02020603050405020304" pitchFamily="18" charset="0"/>
                <a:cs typeface="Times New Roman" panose="02020603050405020304" pitchFamily="18" charset="0"/>
              </a:rPr>
              <a:t>set_false_path</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CLK2]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-through [</a:t>
            </a:r>
            <a:r>
              <a:rPr lang="en-US" dirty="0" err="1">
                <a:solidFill>
                  <a:schemeClr val="accent1"/>
                </a:solidFill>
                <a:latin typeface="Times New Roman" panose="02020603050405020304" pitchFamily="18" charset="0"/>
                <a:cs typeface="Times New Roman" panose="02020603050405020304" pitchFamily="18" charset="0"/>
              </a:rPr>
              <a:t>get_ports</a:t>
            </a:r>
            <a:r>
              <a:rPr lang="en-US" dirty="0">
                <a:solidFill>
                  <a:schemeClr val="accent1"/>
                </a:solidFill>
                <a:latin typeface="Times New Roman" panose="02020603050405020304" pitchFamily="18" charset="0"/>
                <a:cs typeface="Times New Roman" panose="02020603050405020304" pitchFamily="18" charset="0"/>
              </a:rPr>
              <a:t> OUT1]  </a:t>
            </a:r>
            <a:r>
              <a:rPr lang="en-US" dirty="0">
                <a:latin typeface="Times New Roman" panose="02020603050405020304" pitchFamily="18" charset="0"/>
                <a:cs typeface="Times New Roman" panose="02020603050405020304" pitchFamily="18" charset="0"/>
              </a:rPr>
              <a:t>-to [</a:t>
            </a:r>
            <a:r>
              <a:rPr lang="en-US" dirty="0" err="1">
                <a:latin typeface="Times New Roman" panose="02020603050405020304" pitchFamily="18" charset="0"/>
                <a:cs typeface="Times New Roman" panose="02020603050405020304" pitchFamily="18" charset="0"/>
              </a:rPr>
              <a:t>get_clocks</a:t>
            </a:r>
            <a:r>
              <a:rPr lang="en-US" dirty="0">
                <a:latin typeface="Times New Roman" panose="02020603050405020304" pitchFamily="18" charset="0"/>
                <a:cs typeface="Times New Roman" panose="02020603050405020304" pitchFamily="18" charset="0"/>
              </a:rPr>
              <a:t> CLK1]</a:t>
            </a:r>
          </a:p>
        </p:txBody>
      </p:sp>
    </p:spTree>
    <p:extLst>
      <p:ext uri="{BB962C8B-B14F-4D97-AF65-F5344CB8AC3E}">
        <p14:creationId xmlns:p14="http://schemas.microsoft.com/office/powerpoint/2010/main" val="2040403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B4B12-BFA3-4543-AFCC-446A7934D318}"/>
              </a:ext>
            </a:extLst>
          </p:cNvPr>
          <p:cNvPicPr>
            <a:picLocks noChangeAspect="1"/>
          </p:cNvPicPr>
          <p:nvPr/>
        </p:nvPicPr>
        <p:blipFill>
          <a:blip r:embed="rId2"/>
          <a:stretch>
            <a:fillRect/>
          </a:stretch>
        </p:blipFill>
        <p:spPr>
          <a:xfrm>
            <a:off x="1066357" y="1399098"/>
            <a:ext cx="8953500" cy="1666875"/>
          </a:xfrm>
          <a:prstGeom prst="rect">
            <a:avLst/>
          </a:prstGeom>
        </p:spPr>
      </p:pic>
      <p:sp>
        <p:nvSpPr>
          <p:cNvPr id="5" name="Title 1">
            <a:extLst>
              <a:ext uri="{FF2B5EF4-FFF2-40B4-BE49-F238E27FC236}">
                <a16:creationId xmlns:a16="http://schemas.microsoft.com/office/drawing/2014/main" id="{7508851B-4D59-4430-A120-A0AE06CAC2C7}"/>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Multiple Clocks Per Register : Problem #3</a:t>
            </a:r>
          </a:p>
        </p:txBody>
      </p:sp>
      <p:pic>
        <p:nvPicPr>
          <p:cNvPr id="7" name="Picture 6">
            <a:extLst>
              <a:ext uri="{FF2B5EF4-FFF2-40B4-BE49-F238E27FC236}">
                <a16:creationId xmlns:a16="http://schemas.microsoft.com/office/drawing/2014/main" id="{9048F8F5-4DB2-441F-BE91-480B2A1422A6}"/>
              </a:ext>
            </a:extLst>
          </p:cNvPr>
          <p:cNvPicPr>
            <a:picLocks noChangeAspect="1"/>
          </p:cNvPicPr>
          <p:nvPr/>
        </p:nvPicPr>
        <p:blipFill>
          <a:blip r:embed="rId3"/>
          <a:stretch>
            <a:fillRect/>
          </a:stretch>
        </p:blipFill>
        <p:spPr>
          <a:xfrm>
            <a:off x="1684263" y="4625464"/>
            <a:ext cx="7419975" cy="2009775"/>
          </a:xfrm>
          <a:prstGeom prst="rect">
            <a:avLst/>
          </a:prstGeom>
        </p:spPr>
      </p:pic>
      <p:sp>
        <p:nvSpPr>
          <p:cNvPr id="9" name="TextBox 8">
            <a:extLst>
              <a:ext uri="{FF2B5EF4-FFF2-40B4-BE49-F238E27FC236}">
                <a16:creationId xmlns:a16="http://schemas.microsoft.com/office/drawing/2014/main" id="{3712E72B-CA62-4573-A60C-3C6E8444CB65}"/>
              </a:ext>
            </a:extLst>
          </p:cNvPr>
          <p:cNvSpPr txBox="1"/>
          <p:nvPr/>
        </p:nvSpPr>
        <p:spPr>
          <a:xfrm>
            <a:off x="1066357" y="3369001"/>
            <a:ext cx="9544936" cy="1323439"/>
          </a:xfrm>
          <a:prstGeom prst="rect">
            <a:avLst/>
          </a:prstGeom>
          <a:noFill/>
        </p:spPr>
        <p:txBody>
          <a:bodyPr wrap="square">
            <a:spAutoFit/>
          </a:bodyPr>
          <a:lstStyle/>
          <a:p>
            <a:pPr marL="342900" indent="-34290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Multiple clocks are allowed to reach register clock pins, and are all analyzed for worst case timing </a:t>
            </a:r>
          </a:p>
          <a:p>
            <a:pPr marL="8001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Controlled by the variable </a:t>
            </a:r>
            <a:r>
              <a:rPr lang="en-US" sz="2000" dirty="0" err="1">
                <a:latin typeface="Times New Roman" panose="02020603050405020304" pitchFamily="18" charset="0"/>
                <a:cs typeface="Times New Roman" panose="02020603050405020304" pitchFamily="18" charset="0"/>
              </a:rPr>
              <a:t>timing_enable_multiple_clocks_per_reg</a:t>
            </a:r>
            <a:r>
              <a:rPr lang="en-US" sz="2000" dirty="0">
                <a:latin typeface="Times New Roman" panose="02020603050405020304" pitchFamily="18" charset="0"/>
                <a:cs typeface="Times New Roman" panose="02020603050405020304" pitchFamily="18" charset="0"/>
              </a:rPr>
              <a:t> (true by default)</a:t>
            </a:r>
          </a:p>
          <a:p>
            <a:pPr marL="342900" indent="-34290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Muxed clocks are not inferred as exclusive clocks!</a:t>
            </a:r>
          </a:p>
        </p:txBody>
      </p:sp>
    </p:spTree>
    <p:extLst>
      <p:ext uri="{BB962C8B-B14F-4D97-AF65-F5344CB8AC3E}">
        <p14:creationId xmlns:p14="http://schemas.microsoft.com/office/powerpoint/2010/main" val="1178229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E7EB30-DD13-4F0E-9652-887B48D7F542}"/>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Multiple Clocks Per Register : Solution #3</a:t>
            </a:r>
          </a:p>
        </p:txBody>
      </p:sp>
      <p:pic>
        <p:nvPicPr>
          <p:cNvPr id="5" name="Picture 4">
            <a:extLst>
              <a:ext uri="{FF2B5EF4-FFF2-40B4-BE49-F238E27FC236}">
                <a16:creationId xmlns:a16="http://schemas.microsoft.com/office/drawing/2014/main" id="{D4DBC25E-4441-4BCA-8262-9D07A64D8B9D}"/>
              </a:ext>
            </a:extLst>
          </p:cNvPr>
          <p:cNvPicPr>
            <a:picLocks noChangeAspect="1"/>
          </p:cNvPicPr>
          <p:nvPr/>
        </p:nvPicPr>
        <p:blipFill>
          <a:blip r:embed="rId2"/>
          <a:stretch>
            <a:fillRect/>
          </a:stretch>
        </p:blipFill>
        <p:spPr>
          <a:xfrm>
            <a:off x="326618" y="1244089"/>
            <a:ext cx="11134725" cy="5391150"/>
          </a:xfrm>
          <a:prstGeom prst="rect">
            <a:avLst/>
          </a:prstGeom>
        </p:spPr>
      </p:pic>
    </p:spTree>
    <p:extLst>
      <p:ext uri="{BB962C8B-B14F-4D97-AF65-F5344CB8AC3E}">
        <p14:creationId xmlns:p14="http://schemas.microsoft.com/office/powerpoint/2010/main" val="1498454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D1ABCD-AD36-48D3-950D-F90B866D1D3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Challenge Exercise </a:t>
            </a:r>
          </a:p>
        </p:txBody>
      </p:sp>
      <p:pic>
        <p:nvPicPr>
          <p:cNvPr id="5" name="Picture 4">
            <a:extLst>
              <a:ext uri="{FF2B5EF4-FFF2-40B4-BE49-F238E27FC236}">
                <a16:creationId xmlns:a16="http://schemas.microsoft.com/office/drawing/2014/main" id="{CD641559-C7BA-4ABA-A6AC-956F6F65FAD9}"/>
              </a:ext>
            </a:extLst>
          </p:cNvPr>
          <p:cNvPicPr>
            <a:picLocks noChangeAspect="1"/>
          </p:cNvPicPr>
          <p:nvPr/>
        </p:nvPicPr>
        <p:blipFill>
          <a:blip r:embed="rId3"/>
          <a:stretch>
            <a:fillRect/>
          </a:stretch>
        </p:blipFill>
        <p:spPr>
          <a:xfrm>
            <a:off x="500061" y="1139314"/>
            <a:ext cx="11191875" cy="5495925"/>
          </a:xfrm>
          <a:prstGeom prst="rect">
            <a:avLst/>
          </a:prstGeom>
        </p:spPr>
      </p:pic>
    </p:spTree>
    <p:extLst>
      <p:ext uri="{BB962C8B-B14F-4D97-AF65-F5344CB8AC3E}">
        <p14:creationId xmlns:p14="http://schemas.microsoft.com/office/powerpoint/2010/main" val="54498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E4AC5D-20DC-46F4-83B5-4C2FFAB9F3BC}"/>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Challenge Exercise: Solution </a:t>
            </a:r>
          </a:p>
        </p:txBody>
      </p:sp>
      <p:pic>
        <p:nvPicPr>
          <p:cNvPr id="5" name="Picture 4">
            <a:extLst>
              <a:ext uri="{FF2B5EF4-FFF2-40B4-BE49-F238E27FC236}">
                <a16:creationId xmlns:a16="http://schemas.microsoft.com/office/drawing/2014/main" id="{90BD7708-C973-4230-BFB0-D67F655C201B}"/>
              </a:ext>
            </a:extLst>
          </p:cNvPr>
          <p:cNvPicPr>
            <a:picLocks noChangeAspect="1"/>
          </p:cNvPicPr>
          <p:nvPr/>
        </p:nvPicPr>
        <p:blipFill>
          <a:blip r:embed="rId2"/>
          <a:stretch>
            <a:fillRect/>
          </a:stretch>
        </p:blipFill>
        <p:spPr>
          <a:xfrm>
            <a:off x="473924" y="1205989"/>
            <a:ext cx="10925175" cy="5429250"/>
          </a:xfrm>
          <a:prstGeom prst="rect">
            <a:avLst/>
          </a:prstGeom>
        </p:spPr>
      </p:pic>
    </p:spTree>
    <p:extLst>
      <p:ext uri="{BB962C8B-B14F-4D97-AF65-F5344CB8AC3E}">
        <p14:creationId xmlns:p14="http://schemas.microsoft.com/office/powerpoint/2010/main" val="1952006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0F9492-8135-4A4A-B76F-FB4DE9DACADC}"/>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 - Part 3</a:t>
            </a:r>
          </a:p>
        </p:txBody>
      </p:sp>
      <p:sp>
        <p:nvSpPr>
          <p:cNvPr id="4" name="Rectangle 3">
            <a:extLst>
              <a:ext uri="{FF2B5EF4-FFF2-40B4-BE49-F238E27FC236}">
                <a16:creationId xmlns:a16="http://schemas.microsoft.com/office/drawing/2014/main" id="{ECAE6618-85AA-4421-BBD5-FC3941FE8966}"/>
              </a:ext>
            </a:extLst>
          </p:cNvPr>
          <p:cNvSpPr/>
          <p:nvPr/>
        </p:nvSpPr>
        <p:spPr>
          <a:xfrm>
            <a:off x="3815078" y="1721764"/>
            <a:ext cx="4013199" cy="619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Multiple synchronous clocks</a:t>
            </a:r>
          </a:p>
        </p:txBody>
      </p:sp>
      <p:sp>
        <p:nvSpPr>
          <p:cNvPr id="5" name="Rectangle 4">
            <a:extLst>
              <a:ext uri="{FF2B5EF4-FFF2-40B4-BE49-F238E27FC236}">
                <a16:creationId xmlns:a16="http://schemas.microsoft.com/office/drawing/2014/main" id="{5C74D944-D8B8-46CD-A5FC-D6D284FFE550}"/>
              </a:ext>
            </a:extLst>
          </p:cNvPr>
          <p:cNvSpPr/>
          <p:nvPr/>
        </p:nvSpPr>
        <p:spPr>
          <a:xfrm>
            <a:off x="3815076" y="2568360"/>
            <a:ext cx="4013199" cy="61971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Generated Clocks</a:t>
            </a:r>
          </a:p>
        </p:txBody>
      </p:sp>
      <p:sp>
        <p:nvSpPr>
          <p:cNvPr id="6" name="Rectangle 5">
            <a:extLst>
              <a:ext uri="{FF2B5EF4-FFF2-40B4-BE49-F238E27FC236}">
                <a16:creationId xmlns:a16="http://schemas.microsoft.com/office/drawing/2014/main" id="{D488112A-915B-4B82-8F6A-F346B86AFDE5}"/>
              </a:ext>
            </a:extLst>
          </p:cNvPr>
          <p:cNvSpPr/>
          <p:nvPr/>
        </p:nvSpPr>
        <p:spPr>
          <a:xfrm>
            <a:off x="3815075" y="3414956"/>
            <a:ext cx="4013199" cy="61971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Mutually Exclusive </a:t>
            </a:r>
            <a:br>
              <a:rPr lang="en-US" sz="2200" b="1" dirty="0">
                <a:solidFill>
                  <a:schemeClr val="bg1">
                    <a:lumMod val="50000"/>
                  </a:schemeClr>
                </a:solidFill>
                <a:latin typeface="Times New Roman" panose="02020603050405020304" pitchFamily="18" charset="0"/>
                <a:cs typeface="Times New Roman" panose="02020603050405020304" pitchFamily="18" charset="0"/>
              </a:rPr>
            </a:br>
            <a:r>
              <a:rPr lang="en-US" sz="2200" b="1" dirty="0">
                <a:solidFill>
                  <a:schemeClr val="bg1">
                    <a:lumMod val="50000"/>
                  </a:schemeClr>
                </a:solidFill>
                <a:latin typeface="Times New Roman" panose="02020603050405020304" pitchFamily="18" charset="0"/>
                <a:cs typeface="Times New Roman" panose="02020603050405020304" pitchFamily="18" charset="0"/>
              </a:rPr>
              <a:t>Synchronous Clocks</a:t>
            </a:r>
          </a:p>
        </p:txBody>
      </p:sp>
      <p:sp>
        <p:nvSpPr>
          <p:cNvPr id="7" name="Rectangle 6">
            <a:extLst>
              <a:ext uri="{FF2B5EF4-FFF2-40B4-BE49-F238E27FC236}">
                <a16:creationId xmlns:a16="http://schemas.microsoft.com/office/drawing/2014/main" id="{3AA153D6-F0F5-4820-B43D-0D8133BF2CA9}"/>
              </a:ext>
            </a:extLst>
          </p:cNvPr>
          <p:cNvSpPr/>
          <p:nvPr/>
        </p:nvSpPr>
        <p:spPr>
          <a:xfrm>
            <a:off x="3815074" y="4261552"/>
            <a:ext cx="4013199" cy="61971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solidFill>
                <a:latin typeface="Times New Roman" panose="02020603050405020304" pitchFamily="18" charset="0"/>
                <a:cs typeface="Times New Roman" panose="02020603050405020304" pitchFamily="18" charset="0"/>
              </a:rPr>
              <a:t>Asynchronous Clocks</a:t>
            </a:r>
          </a:p>
        </p:txBody>
      </p:sp>
      <p:sp>
        <p:nvSpPr>
          <p:cNvPr id="8" name="Rectangle 7">
            <a:extLst>
              <a:ext uri="{FF2B5EF4-FFF2-40B4-BE49-F238E27FC236}">
                <a16:creationId xmlns:a16="http://schemas.microsoft.com/office/drawing/2014/main" id="{AF041923-B537-44E2-8CE6-B4EF2B78BF59}"/>
              </a:ext>
            </a:extLst>
          </p:cNvPr>
          <p:cNvSpPr/>
          <p:nvPr/>
        </p:nvSpPr>
        <p:spPr>
          <a:xfrm>
            <a:off x="3815073" y="5108148"/>
            <a:ext cx="4013199" cy="6197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accent1"/>
                </a:solidFill>
                <a:latin typeface="Times New Roman" panose="02020603050405020304" pitchFamily="18" charset="0"/>
                <a:cs typeface="Times New Roman" panose="02020603050405020304" pitchFamily="18" charset="0"/>
              </a:rPr>
              <a:t>Multi-Cycle Paths</a:t>
            </a:r>
          </a:p>
        </p:txBody>
      </p:sp>
    </p:spTree>
    <p:extLst>
      <p:ext uri="{BB962C8B-B14F-4D97-AF65-F5344CB8AC3E}">
        <p14:creationId xmlns:p14="http://schemas.microsoft.com/office/powerpoint/2010/main" val="14390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B2263-1B43-4CB3-8C8F-EBF6F9ACF17A}"/>
              </a:ext>
            </a:extLst>
          </p:cNvPr>
          <p:cNvPicPr>
            <a:picLocks noChangeAspect="1"/>
          </p:cNvPicPr>
          <p:nvPr/>
        </p:nvPicPr>
        <p:blipFill>
          <a:blip r:embed="rId2"/>
          <a:stretch>
            <a:fillRect/>
          </a:stretch>
        </p:blipFill>
        <p:spPr>
          <a:xfrm>
            <a:off x="900112" y="856364"/>
            <a:ext cx="9477375" cy="2933700"/>
          </a:xfrm>
          <a:prstGeom prst="rect">
            <a:avLst/>
          </a:prstGeom>
        </p:spPr>
      </p:pic>
      <p:pic>
        <p:nvPicPr>
          <p:cNvPr id="6" name="Picture 5">
            <a:extLst>
              <a:ext uri="{FF2B5EF4-FFF2-40B4-BE49-F238E27FC236}">
                <a16:creationId xmlns:a16="http://schemas.microsoft.com/office/drawing/2014/main" id="{25C6EAB8-91C1-492D-B2A8-96592A94A018}"/>
              </a:ext>
            </a:extLst>
          </p:cNvPr>
          <p:cNvPicPr>
            <a:picLocks noChangeAspect="1"/>
          </p:cNvPicPr>
          <p:nvPr/>
        </p:nvPicPr>
        <p:blipFill>
          <a:blip r:embed="rId3"/>
          <a:stretch>
            <a:fillRect/>
          </a:stretch>
        </p:blipFill>
        <p:spPr>
          <a:xfrm>
            <a:off x="2471736" y="4708451"/>
            <a:ext cx="6334125" cy="1524000"/>
          </a:xfrm>
          <a:prstGeom prst="rect">
            <a:avLst/>
          </a:prstGeom>
        </p:spPr>
      </p:pic>
      <p:sp>
        <p:nvSpPr>
          <p:cNvPr id="7" name="Title 1">
            <a:extLst>
              <a:ext uri="{FF2B5EF4-FFF2-40B4-BE49-F238E27FC236}">
                <a16:creationId xmlns:a16="http://schemas.microsoft.com/office/drawing/2014/main" id="{1EB2D0BF-4F0A-4833-A53B-351F7E0CB9EC}"/>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Asynchronous Clock Designs</a:t>
            </a:r>
          </a:p>
        </p:txBody>
      </p:sp>
    </p:spTree>
    <p:extLst>
      <p:ext uri="{BB962C8B-B14F-4D97-AF65-F5344CB8AC3E}">
        <p14:creationId xmlns:p14="http://schemas.microsoft.com/office/powerpoint/2010/main" val="4584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17DF33-68A5-49F8-98A8-FA54A05BDEB1}"/>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Synthesizing with Asynchronous Clocks</a:t>
            </a:r>
          </a:p>
        </p:txBody>
      </p:sp>
      <p:sp>
        <p:nvSpPr>
          <p:cNvPr id="5" name="TextBox 4">
            <a:extLst>
              <a:ext uri="{FF2B5EF4-FFF2-40B4-BE49-F238E27FC236}">
                <a16:creationId xmlns:a16="http://schemas.microsoft.com/office/drawing/2014/main" id="{BCF2D2F4-B381-439D-859E-8EEBC16BC047}"/>
              </a:ext>
            </a:extLst>
          </p:cNvPr>
          <p:cNvSpPr txBox="1"/>
          <p:nvPr/>
        </p:nvSpPr>
        <p:spPr>
          <a:xfrm>
            <a:off x="645928" y="1360990"/>
            <a:ext cx="9327412" cy="2554545"/>
          </a:xfrm>
          <a:prstGeom prst="rect">
            <a:avLst/>
          </a:prstGeom>
          <a:noFill/>
        </p:spPr>
        <p:txBody>
          <a:bodyPr wrap="square">
            <a:spAutoFit/>
          </a:bodyPr>
          <a:lstStyle/>
          <a:p>
            <a:pPr marL="342900" indent="-34290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It is your responsibility to design the logic in order to prevent metastability:</a:t>
            </a:r>
          </a:p>
          <a:p>
            <a:pPr marL="8001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Instantiate double-clocking, metastable-hard Flip-Flops</a:t>
            </a:r>
          </a:p>
          <a:p>
            <a:pPr marL="8001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Dual-port FIFO, etc.</a:t>
            </a:r>
          </a:p>
          <a:p>
            <a:pPr marL="342900" indent="-34290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Create Clocks to constrain the path within each clock domain</a:t>
            </a:r>
          </a:p>
          <a:p>
            <a:pPr marL="342900" indent="-342900">
              <a:buClr>
                <a:schemeClr val="accent1"/>
              </a:buCl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Disable timing optimization along paths between asynchronous clock domains -prevent Compiler from:</a:t>
            </a:r>
          </a:p>
          <a:p>
            <a:pPr marL="800100" indent="-342900">
              <a:buClr>
                <a:schemeClr val="accent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Wasting run time on a non-critical timing paths</a:t>
            </a:r>
          </a:p>
          <a:p>
            <a:pPr marL="800100" indent="-342900">
              <a:buClr>
                <a:schemeClr val="accent1"/>
              </a:buClr>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Ignoring timing optimization of actual timing critical paths</a:t>
            </a:r>
          </a:p>
        </p:txBody>
      </p:sp>
      <p:pic>
        <p:nvPicPr>
          <p:cNvPr id="7" name="Picture 6">
            <a:extLst>
              <a:ext uri="{FF2B5EF4-FFF2-40B4-BE49-F238E27FC236}">
                <a16:creationId xmlns:a16="http://schemas.microsoft.com/office/drawing/2014/main" id="{54E85651-D385-4951-9A47-CF77DE80E8F5}"/>
              </a:ext>
            </a:extLst>
          </p:cNvPr>
          <p:cNvPicPr>
            <a:picLocks noChangeAspect="1"/>
          </p:cNvPicPr>
          <p:nvPr/>
        </p:nvPicPr>
        <p:blipFill>
          <a:blip r:embed="rId2"/>
          <a:stretch>
            <a:fillRect/>
          </a:stretch>
        </p:blipFill>
        <p:spPr>
          <a:xfrm>
            <a:off x="1961596" y="4502112"/>
            <a:ext cx="6696075" cy="1724025"/>
          </a:xfrm>
          <a:prstGeom prst="rect">
            <a:avLst/>
          </a:prstGeom>
        </p:spPr>
      </p:pic>
    </p:spTree>
    <p:extLst>
      <p:ext uri="{BB962C8B-B14F-4D97-AF65-F5344CB8AC3E}">
        <p14:creationId xmlns:p14="http://schemas.microsoft.com/office/powerpoint/2010/main" val="40801604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EA86A4-F086-43EB-8EF2-3317800B12EE}"/>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Asynchronous Designs Constraints</a:t>
            </a:r>
          </a:p>
        </p:txBody>
      </p:sp>
      <p:pic>
        <p:nvPicPr>
          <p:cNvPr id="5" name="Picture 4">
            <a:extLst>
              <a:ext uri="{FF2B5EF4-FFF2-40B4-BE49-F238E27FC236}">
                <a16:creationId xmlns:a16="http://schemas.microsoft.com/office/drawing/2014/main" id="{80060589-0E85-4F4E-9B6F-544B7A0B46B2}"/>
              </a:ext>
            </a:extLst>
          </p:cNvPr>
          <p:cNvPicPr>
            <a:picLocks noChangeAspect="1"/>
          </p:cNvPicPr>
          <p:nvPr/>
        </p:nvPicPr>
        <p:blipFill>
          <a:blip r:embed="rId2"/>
          <a:stretch>
            <a:fillRect/>
          </a:stretch>
        </p:blipFill>
        <p:spPr>
          <a:xfrm>
            <a:off x="486439" y="1150310"/>
            <a:ext cx="10134600" cy="2686050"/>
          </a:xfrm>
          <a:prstGeom prst="rect">
            <a:avLst/>
          </a:prstGeom>
        </p:spPr>
      </p:pic>
      <p:sp>
        <p:nvSpPr>
          <p:cNvPr id="7" name="TextBox 6">
            <a:extLst>
              <a:ext uri="{FF2B5EF4-FFF2-40B4-BE49-F238E27FC236}">
                <a16:creationId xmlns:a16="http://schemas.microsoft.com/office/drawing/2014/main" id="{9A11360D-F3D6-49F2-A5E0-EF3F03F6AF9E}"/>
              </a:ext>
            </a:extLst>
          </p:cNvPr>
          <p:cNvSpPr txBox="1"/>
          <p:nvPr/>
        </p:nvSpPr>
        <p:spPr>
          <a:xfrm>
            <a:off x="1294513" y="4050752"/>
            <a:ext cx="6648008" cy="2246769"/>
          </a:xfrm>
          <a:prstGeom prst="rect">
            <a:avLst/>
          </a:prstGeom>
          <a:solidFill>
            <a:schemeClr val="accent2">
              <a:lumMod val="20000"/>
              <a:lumOff val="8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 Constrain register-register paths within each clock domain</a:t>
            </a:r>
          </a:p>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3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CLKA]</a:t>
            </a:r>
          </a:p>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2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CLKB]</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Disable timing optimization across asynchronous clock domains</a:t>
            </a:r>
          </a:p>
          <a:p>
            <a:r>
              <a:rPr lang="en-US" sz="2000" dirty="0" err="1">
                <a:latin typeface="Times New Roman" panose="02020603050405020304" pitchFamily="18" charset="0"/>
                <a:cs typeface="Times New Roman" panose="02020603050405020304" pitchFamily="18" charset="0"/>
              </a:rPr>
              <a:t>set_clock_groups</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asynchronous</a:t>
            </a:r>
            <a:r>
              <a:rPr lang="en-US" sz="2000" dirty="0">
                <a:latin typeface="Times New Roman" panose="02020603050405020304" pitchFamily="18" charset="0"/>
                <a:cs typeface="Times New Roman" panose="02020603050405020304" pitchFamily="18" charset="0"/>
              </a:rPr>
              <a:t> -group CLKA -group CLKB</a:t>
            </a:r>
          </a:p>
        </p:txBody>
      </p:sp>
    </p:spTree>
    <p:extLst>
      <p:ext uri="{BB962C8B-B14F-4D97-AF65-F5344CB8AC3E}">
        <p14:creationId xmlns:p14="http://schemas.microsoft.com/office/powerpoint/2010/main" val="1345409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61B243-6335-4088-BE99-1A426A5C60C9}"/>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Agenda - Part 3</a:t>
            </a:r>
          </a:p>
        </p:txBody>
      </p:sp>
      <p:sp>
        <p:nvSpPr>
          <p:cNvPr id="4" name="Rectangle 3">
            <a:extLst>
              <a:ext uri="{FF2B5EF4-FFF2-40B4-BE49-F238E27FC236}">
                <a16:creationId xmlns:a16="http://schemas.microsoft.com/office/drawing/2014/main" id="{F418F2D3-4916-45C7-A207-FE7FA2A70799}"/>
              </a:ext>
            </a:extLst>
          </p:cNvPr>
          <p:cNvSpPr/>
          <p:nvPr/>
        </p:nvSpPr>
        <p:spPr>
          <a:xfrm>
            <a:off x="3815078" y="1721764"/>
            <a:ext cx="4013199" cy="619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Multiple synchronous clocks</a:t>
            </a:r>
          </a:p>
        </p:txBody>
      </p:sp>
      <p:sp>
        <p:nvSpPr>
          <p:cNvPr id="5" name="Rectangle 4">
            <a:extLst>
              <a:ext uri="{FF2B5EF4-FFF2-40B4-BE49-F238E27FC236}">
                <a16:creationId xmlns:a16="http://schemas.microsoft.com/office/drawing/2014/main" id="{DA02990D-C470-4CF7-889E-4FC149CE7210}"/>
              </a:ext>
            </a:extLst>
          </p:cNvPr>
          <p:cNvSpPr/>
          <p:nvPr/>
        </p:nvSpPr>
        <p:spPr>
          <a:xfrm>
            <a:off x="3815076" y="2568360"/>
            <a:ext cx="4013199" cy="61971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Generated Clocks</a:t>
            </a:r>
          </a:p>
        </p:txBody>
      </p:sp>
      <p:sp>
        <p:nvSpPr>
          <p:cNvPr id="6" name="Rectangle 5">
            <a:extLst>
              <a:ext uri="{FF2B5EF4-FFF2-40B4-BE49-F238E27FC236}">
                <a16:creationId xmlns:a16="http://schemas.microsoft.com/office/drawing/2014/main" id="{1ED2B116-92C4-4CAF-9757-35C7A5FBEE0B}"/>
              </a:ext>
            </a:extLst>
          </p:cNvPr>
          <p:cNvSpPr/>
          <p:nvPr/>
        </p:nvSpPr>
        <p:spPr>
          <a:xfrm>
            <a:off x="3815075" y="3414956"/>
            <a:ext cx="4013199" cy="61971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lumMod val="50000"/>
                  </a:schemeClr>
                </a:solidFill>
                <a:latin typeface="Times New Roman" panose="02020603050405020304" pitchFamily="18" charset="0"/>
                <a:cs typeface="Times New Roman" panose="02020603050405020304" pitchFamily="18" charset="0"/>
              </a:rPr>
              <a:t>Mutually Exclusive </a:t>
            </a:r>
            <a:br>
              <a:rPr lang="en-US" sz="2200" b="1" dirty="0">
                <a:solidFill>
                  <a:schemeClr val="bg1">
                    <a:lumMod val="50000"/>
                  </a:schemeClr>
                </a:solidFill>
                <a:latin typeface="Times New Roman" panose="02020603050405020304" pitchFamily="18" charset="0"/>
                <a:cs typeface="Times New Roman" panose="02020603050405020304" pitchFamily="18" charset="0"/>
              </a:rPr>
            </a:br>
            <a:r>
              <a:rPr lang="en-US" sz="2200" b="1" dirty="0">
                <a:solidFill>
                  <a:schemeClr val="bg1">
                    <a:lumMod val="50000"/>
                  </a:schemeClr>
                </a:solidFill>
                <a:latin typeface="Times New Roman" panose="02020603050405020304" pitchFamily="18" charset="0"/>
                <a:cs typeface="Times New Roman" panose="02020603050405020304" pitchFamily="18" charset="0"/>
              </a:rPr>
              <a:t>Synchronous Clocks</a:t>
            </a:r>
          </a:p>
        </p:txBody>
      </p:sp>
      <p:sp>
        <p:nvSpPr>
          <p:cNvPr id="7" name="Rectangle 6">
            <a:extLst>
              <a:ext uri="{FF2B5EF4-FFF2-40B4-BE49-F238E27FC236}">
                <a16:creationId xmlns:a16="http://schemas.microsoft.com/office/drawing/2014/main" id="{D80DE98D-CB37-4F93-AAC3-4727A4AA8EAB}"/>
              </a:ext>
            </a:extLst>
          </p:cNvPr>
          <p:cNvSpPr/>
          <p:nvPr/>
        </p:nvSpPr>
        <p:spPr>
          <a:xfrm>
            <a:off x="3815074" y="4261552"/>
            <a:ext cx="4013199" cy="61971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accent1"/>
                </a:solidFill>
                <a:latin typeface="Times New Roman" panose="02020603050405020304" pitchFamily="18" charset="0"/>
                <a:cs typeface="Times New Roman" panose="02020603050405020304" pitchFamily="18" charset="0"/>
              </a:rPr>
              <a:t>Asynchronous Clocks</a:t>
            </a:r>
          </a:p>
        </p:txBody>
      </p:sp>
      <p:sp>
        <p:nvSpPr>
          <p:cNvPr id="8" name="Rectangle 7">
            <a:extLst>
              <a:ext uri="{FF2B5EF4-FFF2-40B4-BE49-F238E27FC236}">
                <a16:creationId xmlns:a16="http://schemas.microsoft.com/office/drawing/2014/main" id="{B41DD6D5-C281-4436-80D8-F63691C0F6AF}"/>
              </a:ext>
            </a:extLst>
          </p:cNvPr>
          <p:cNvSpPr/>
          <p:nvPr/>
        </p:nvSpPr>
        <p:spPr>
          <a:xfrm>
            <a:off x="3815073" y="5108148"/>
            <a:ext cx="4013199" cy="61971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solidFill>
                  <a:schemeClr val="bg1"/>
                </a:solidFill>
                <a:latin typeface="Times New Roman" panose="02020603050405020304" pitchFamily="18" charset="0"/>
                <a:cs typeface="Times New Roman" panose="02020603050405020304" pitchFamily="18" charset="0"/>
              </a:rPr>
              <a:t>Multi-Cycle Paths</a:t>
            </a:r>
          </a:p>
        </p:txBody>
      </p:sp>
    </p:spTree>
    <p:extLst>
      <p:ext uri="{BB962C8B-B14F-4D97-AF65-F5344CB8AC3E}">
        <p14:creationId xmlns:p14="http://schemas.microsoft.com/office/powerpoint/2010/main" val="208577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E8861DB1-3A5A-440E-AC63-19AC9759147D}"/>
                  </a:ext>
                </a:extLst>
              </p:cNvPr>
              <p:cNvSpPr txBox="1">
                <a:spLocks/>
              </p:cNvSpPr>
              <p:nvPr/>
            </p:nvSpPr>
            <p:spPr>
              <a:xfrm>
                <a:off x="246274" y="383317"/>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a:spcBef>
                    <a:spcPts val="265"/>
                  </a:spcBef>
                  <a:spcAft>
                    <a:spcPts val="0"/>
                  </a:spcAft>
                </a:pPr>
                <a:r>
                  <a:rPr lang="en-US" b="1" dirty="0">
                    <a:effectLst/>
                    <a:latin typeface="Times New Roman" panose="02020603050405020304" pitchFamily="18" charset="0"/>
                    <a:ea typeface="Arial" panose="020B0604020202020204" pitchFamily="34" charset="0"/>
                    <a:cs typeface="Times New Roman" panose="02020603050405020304" pitchFamily="18" charset="0"/>
                  </a:rPr>
                  <a:t>Timing Parameters - </a:t>
                </a:r>
                <a14:m>
                  <m:oMath xmlns:m="http://schemas.openxmlformats.org/officeDocument/2006/math">
                    <m:sSub>
                      <m:sSubPr>
                        <m:ctrlPr>
                          <a:rPr lang="en-US" b="1" i="1" smtClean="0">
                            <a:effectLst/>
                            <a:latin typeface="Cambria Math" panose="02040503050406030204" pitchFamily="18" charset="0"/>
                            <a:cs typeface="Times New Roman" panose="02020603050405020304" pitchFamily="18" charset="0"/>
                          </a:rPr>
                        </m:ctrlPr>
                      </m:sSubPr>
                      <m:e>
                        <m:r>
                          <a:rPr lang="en-US" b="1" i="1" smtClean="0">
                            <a:effectLst/>
                            <a:latin typeface="Cambria Math" panose="02040503050406030204" pitchFamily="18" charset="0"/>
                            <a:cs typeface="Times New Roman" panose="02020603050405020304" pitchFamily="18" charset="0"/>
                          </a:rPr>
                          <m:t>𝒕</m:t>
                        </m:r>
                      </m:e>
                      <m:sub>
                        <m:r>
                          <a:rPr lang="en-US" b="1" i="1" smtClean="0">
                            <a:effectLst/>
                            <a:latin typeface="Cambria Math" panose="02040503050406030204" pitchFamily="18" charset="0"/>
                            <a:cs typeface="Times New Roman" panose="02020603050405020304" pitchFamily="18" charset="0"/>
                          </a:rPr>
                          <m:t>𝒉𝒐𝒍𝒅</m:t>
                        </m:r>
                      </m:sub>
                    </m:sSub>
                  </m:oMath>
                </a14:m>
                <a:endParaRPr lang="en-US"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Title 1">
                <a:extLst>
                  <a:ext uri="{FF2B5EF4-FFF2-40B4-BE49-F238E27FC236}">
                    <a16:creationId xmlns:a16="http://schemas.microsoft.com/office/drawing/2014/main" id="{E8861DB1-3A5A-440E-AC63-19AC9759147D}"/>
                  </a:ext>
                </a:extLst>
              </p:cNvPr>
              <p:cNvSpPr txBox="1">
                <a:spLocks noRot="1" noChangeAspect="1" noMove="1" noResize="1" noEditPoints="1" noAdjustHandles="1" noChangeArrowheads="1" noChangeShapeType="1" noTextEdit="1"/>
              </p:cNvSpPr>
              <p:nvPr/>
            </p:nvSpPr>
            <p:spPr>
              <a:xfrm>
                <a:off x="246274" y="383317"/>
                <a:ext cx="11699451" cy="850933"/>
              </a:xfrm>
              <a:prstGeom prst="rect">
                <a:avLst/>
              </a:prstGeom>
              <a:blipFill>
                <a:blip r:embed="rId2"/>
                <a:stretch>
                  <a:fillRect l="-1979" t="-12950" b="-26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21D0CD-3BC4-4E75-9CE7-FEFBDCBC8460}"/>
                  </a:ext>
                </a:extLst>
              </p:cNvPr>
              <p:cNvSpPr txBox="1"/>
              <p:nvPr/>
            </p:nvSpPr>
            <p:spPr>
              <a:xfrm>
                <a:off x="499368" y="1439053"/>
                <a:ext cx="7241960" cy="646331"/>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b="1" i="1" smtClean="0">
                            <a:effectLst/>
                            <a:latin typeface="Cambria Math" panose="02040503050406030204" pitchFamily="18" charset="0"/>
                            <a:cs typeface="Times New Roman" panose="02020603050405020304" pitchFamily="18" charset="0"/>
                          </a:rPr>
                        </m:ctrlPr>
                      </m:sSubPr>
                      <m:e>
                        <m:r>
                          <a:rPr lang="en-US" b="1" i="1" smtClean="0">
                            <a:effectLst/>
                            <a:latin typeface="Cambria Math" panose="02040503050406030204" pitchFamily="18" charset="0"/>
                            <a:cs typeface="Times New Roman" panose="02020603050405020304" pitchFamily="18" charset="0"/>
                          </a:rPr>
                          <m:t>𝒕</m:t>
                        </m:r>
                      </m:e>
                      <m:sub>
                        <m:r>
                          <a:rPr lang="en-US" b="1" i="1" smtClean="0">
                            <a:effectLst/>
                            <a:latin typeface="Cambria Math" panose="02040503050406030204" pitchFamily="18" charset="0"/>
                            <a:cs typeface="Times New Roman" panose="02020603050405020304" pitchFamily="18" charset="0"/>
                          </a:rPr>
                          <m:t>𝒉𝒐𝒍𝒅</m:t>
                        </m:r>
                      </m:sub>
                    </m:sSub>
                  </m:oMath>
                </a14:m>
                <a:r>
                  <a:rPr lang="en-US" b="1" dirty="0">
                    <a:effectLst/>
                    <a:latin typeface="Times New Roman" panose="02020603050405020304" pitchFamily="18" charset="0"/>
                    <a:ea typeface="Arial" panose="020B0604020202020204" pitchFamily="34" charset="0"/>
                    <a:cs typeface="Times New Roman" panose="02020603050405020304" pitchFamily="18" charset="0"/>
                  </a:rPr>
                  <a:t> - Hold time is the time the data has to be stable </a:t>
                </a:r>
                <a:r>
                  <a:rPr lang="en-US"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after the</a:t>
                </a:r>
                <a:r>
                  <a:rPr lang="en-US" b="1" i="1" spc="15"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clock </a:t>
                </a:r>
                <a:r>
                  <a:rPr lang="en-US" b="1" dirty="0">
                    <a:latin typeface="Times New Roman" panose="02020603050405020304" pitchFamily="18" charset="0"/>
                    <a:cs typeface="Times New Roman" panose="02020603050405020304" pitchFamily="18" charset="0"/>
                  </a:rPr>
                  <a:t>to ensure correct sampling</a:t>
                </a:r>
              </a:p>
            </p:txBody>
          </p:sp>
        </mc:Choice>
        <mc:Fallback xmlns="">
          <p:sp>
            <p:nvSpPr>
              <p:cNvPr id="5" name="TextBox 4">
                <a:extLst>
                  <a:ext uri="{FF2B5EF4-FFF2-40B4-BE49-F238E27FC236}">
                    <a16:creationId xmlns:a16="http://schemas.microsoft.com/office/drawing/2014/main" id="{B621D0CD-3BC4-4E75-9CE7-FEFBDCBC8460}"/>
                  </a:ext>
                </a:extLst>
              </p:cNvPr>
              <p:cNvSpPr txBox="1">
                <a:spLocks noRot="1" noChangeAspect="1" noMove="1" noResize="1" noEditPoints="1" noAdjustHandles="1" noChangeArrowheads="1" noChangeShapeType="1" noTextEdit="1"/>
              </p:cNvSpPr>
              <p:nvPr/>
            </p:nvSpPr>
            <p:spPr>
              <a:xfrm>
                <a:off x="499368" y="1439053"/>
                <a:ext cx="7241960" cy="646331"/>
              </a:xfrm>
              <a:prstGeom prst="rect">
                <a:avLst/>
              </a:prstGeom>
              <a:blipFill>
                <a:blip r:embed="rId3"/>
                <a:stretch>
                  <a:fillRect l="-589" t="-4717" b="-14151"/>
                </a:stretch>
              </a:blipFill>
            </p:spPr>
            <p:txBody>
              <a:bodyPr/>
              <a:lstStyle/>
              <a:p>
                <a:r>
                  <a:rPr lang="en-US">
                    <a:noFill/>
                  </a:rPr>
                  <a:t> </a:t>
                </a:r>
              </a:p>
            </p:txBody>
          </p:sp>
        </mc:Fallback>
      </mc:AlternateContent>
      <p:pic>
        <p:nvPicPr>
          <p:cNvPr id="7" name="Picture 6" descr="Diagram&#10;&#10;Description automatically generated with medium confidence">
            <a:extLst>
              <a:ext uri="{FF2B5EF4-FFF2-40B4-BE49-F238E27FC236}">
                <a16:creationId xmlns:a16="http://schemas.microsoft.com/office/drawing/2014/main" id="{B17AF674-D300-4386-8920-7C9BB5DAF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193" y="2852264"/>
            <a:ext cx="6226080" cy="3017782"/>
          </a:xfrm>
          <a:prstGeom prst="rect">
            <a:avLst/>
          </a:prstGeom>
        </p:spPr>
      </p:pic>
      <p:sp>
        <p:nvSpPr>
          <p:cNvPr id="8" name="TextBox 7">
            <a:extLst>
              <a:ext uri="{FF2B5EF4-FFF2-40B4-BE49-F238E27FC236}">
                <a16:creationId xmlns:a16="http://schemas.microsoft.com/office/drawing/2014/main" id="{D597CBFB-1658-4A74-88C5-661C751B61AD}"/>
              </a:ext>
            </a:extLst>
          </p:cNvPr>
          <p:cNvSpPr txBox="1"/>
          <p:nvPr/>
        </p:nvSpPr>
        <p:spPr>
          <a:xfrm>
            <a:off x="1349406" y="3334066"/>
            <a:ext cx="745787"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CLK</a:t>
            </a:r>
          </a:p>
        </p:txBody>
      </p:sp>
      <p:sp>
        <p:nvSpPr>
          <p:cNvPr id="9" name="TextBox 8">
            <a:extLst>
              <a:ext uri="{FF2B5EF4-FFF2-40B4-BE49-F238E27FC236}">
                <a16:creationId xmlns:a16="http://schemas.microsoft.com/office/drawing/2014/main" id="{EBB74E02-762E-4914-86BD-3C2DCE65A557}"/>
              </a:ext>
            </a:extLst>
          </p:cNvPr>
          <p:cNvSpPr txBox="1"/>
          <p:nvPr/>
        </p:nvSpPr>
        <p:spPr>
          <a:xfrm>
            <a:off x="1442621" y="4361155"/>
            <a:ext cx="559356" cy="369332"/>
          </a:xfrm>
          <a:prstGeom prst="rect">
            <a:avLst/>
          </a:prstGeom>
          <a:noFill/>
        </p:spPr>
        <p:txBody>
          <a:bodyPr wrap="square" rtlCol="0">
            <a:spAutoFit/>
          </a:bodyPr>
          <a:lstStyle/>
          <a:p>
            <a:pPr algn="ctr"/>
            <a:r>
              <a:rPr lang="en-US" b="1" i="1" dirty="0">
                <a:solidFill>
                  <a:schemeClr val="bg1">
                    <a:lumMod val="50000"/>
                  </a:schemeClr>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2650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16A24B-C7F6-4B3B-B216-B491B53375E9}"/>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Example Multi-cycle Design</a:t>
            </a:r>
          </a:p>
        </p:txBody>
      </p:sp>
      <p:pic>
        <p:nvPicPr>
          <p:cNvPr id="5" name="Picture 4">
            <a:extLst>
              <a:ext uri="{FF2B5EF4-FFF2-40B4-BE49-F238E27FC236}">
                <a16:creationId xmlns:a16="http://schemas.microsoft.com/office/drawing/2014/main" id="{E6145D3B-4F92-4F4A-B0E5-0B4D6F17B228}"/>
              </a:ext>
            </a:extLst>
          </p:cNvPr>
          <p:cNvPicPr>
            <a:picLocks noChangeAspect="1"/>
          </p:cNvPicPr>
          <p:nvPr/>
        </p:nvPicPr>
        <p:blipFill>
          <a:blip r:embed="rId2"/>
          <a:stretch>
            <a:fillRect/>
          </a:stretch>
        </p:blipFill>
        <p:spPr>
          <a:xfrm>
            <a:off x="685799" y="1164708"/>
            <a:ext cx="10820400" cy="4762500"/>
          </a:xfrm>
          <a:prstGeom prst="rect">
            <a:avLst/>
          </a:prstGeom>
        </p:spPr>
      </p:pic>
      <p:pic>
        <p:nvPicPr>
          <p:cNvPr id="7" name="Picture 6">
            <a:extLst>
              <a:ext uri="{FF2B5EF4-FFF2-40B4-BE49-F238E27FC236}">
                <a16:creationId xmlns:a16="http://schemas.microsoft.com/office/drawing/2014/main" id="{EA93A0DB-58D5-4DF8-BA05-DE443FA04F27}"/>
              </a:ext>
            </a:extLst>
          </p:cNvPr>
          <p:cNvPicPr>
            <a:picLocks noChangeAspect="1"/>
          </p:cNvPicPr>
          <p:nvPr/>
        </p:nvPicPr>
        <p:blipFill>
          <a:blip r:embed="rId3"/>
          <a:stretch>
            <a:fillRect/>
          </a:stretch>
        </p:blipFill>
        <p:spPr>
          <a:xfrm>
            <a:off x="4405867" y="6133505"/>
            <a:ext cx="3848100" cy="714375"/>
          </a:xfrm>
          <a:prstGeom prst="rect">
            <a:avLst/>
          </a:prstGeom>
        </p:spPr>
      </p:pic>
    </p:spTree>
    <p:extLst>
      <p:ext uri="{BB962C8B-B14F-4D97-AF65-F5344CB8AC3E}">
        <p14:creationId xmlns:p14="http://schemas.microsoft.com/office/powerpoint/2010/main" val="4629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BC5BF4-DB30-4B84-AFB4-6B5B91B9EC9D}"/>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Timing With Multi-cycle Constraints</a:t>
            </a:r>
          </a:p>
        </p:txBody>
      </p:sp>
      <p:pic>
        <p:nvPicPr>
          <p:cNvPr id="5" name="Picture 4">
            <a:extLst>
              <a:ext uri="{FF2B5EF4-FFF2-40B4-BE49-F238E27FC236}">
                <a16:creationId xmlns:a16="http://schemas.microsoft.com/office/drawing/2014/main" id="{5D0785AA-68AF-46D7-873B-2CF096C70AD1}"/>
              </a:ext>
            </a:extLst>
          </p:cNvPr>
          <p:cNvPicPr>
            <a:picLocks noChangeAspect="1"/>
          </p:cNvPicPr>
          <p:nvPr/>
        </p:nvPicPr>
        <p:blipFill>
          <a:blip r:embed="rId2"/>
          <a:stretch>
            <a:fillRect/>
          </a:stretch>
        </p:blipFill>
        <p:spPr>
          <a:xfrm>
            <a:off x="1366616" y="2384683"/>
            <a:ext cx="9820275" cy="3343275"/>
          </a:xfrm>
          <a:prstGeom prst="rect">
            <a:avLst/>
          </a:prstGeom>
        </p:spPr>
      </p:pic>
      <p:sp>
        <p:nvSpPr>
          <p:cNvPr id="6" name="Arrow: Right 5">
            <a:extLst>
              <a:ext uri="{FF2B5EF4-FFF2-40B4-BE49-F238E27FC236}">
                <a16:creationId xmlns:a16="http://schemas.microsoft.com/office/drawing/2014/main" id="{D9B231BA-F257-47C1-A48A-4CE204F5FDEA}"/>
              </a:ext>
            </a:extLst>
          </p:cNvPr>
          <p:cNvSpPr/>
          <p:nvPr/>
        </p:nvSpPr>
        <p:spPr>
          <a:xfrm>
            <a:off x="3125972" y="5943600"/>
            <a:ext cx="5241851" cy="69163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Where Compiler Perform Hold Analysis?</a:t>
            </a:r>
          </a:p>
        </p:txBody>
      </p:sp>
      <p:sp>
        <p:nvSpPr>
          <p:cNvPr id="8" name="TextBox 7">
            <a:extLst>
              <a:ext uri="{FF2B5EF4-FFF2-40B4-BE49-F238E27FC236}">
                <a16:creationId xmlns:a16="http://schemas.microsoft.com/office/drawing/2014/main" id="{9CBB85A8-37D9-4C66-9772-52D0C9EFB34D}"/>
              </a:ext>
            </a:extLst>
          </p:cNvPr>
          <p:cNvSpPr txBox="1"/>
          <p:nvPr/>
        </p:nvSpPr>
        <p:spPr>
          <a:xfrm>
            <a:off x="2559787" y="1130042"/>
            <a:ext cx="6265235" cy="1323439"/>
          </a:xfrm>
          <a:prstGeom prst="rect">
            <a:avLst/>
          </a:prstGeom>
          <a:solidFill>
            <a:schemeClr val="accent2">
              <a:lumMod val="20000"/>
              <a:lumOff val="8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create_clock</a:t>
            </a:r>
            <a:r>
              <a:rPr lang="en-US" sz="2000" dirty="0">
                <a:latin typeface="Times New Roman" panose="02020603050405020304" pitchFamily="18" charset="0"/>
                <a:cs typeface="Times New Roman" panose="02020603050405020304" pitchFamily="18" charset="0"/>
              </a:rPr>
              <a:t> -period 2 [</a:t>
            </a:r>
            <a:r>
              <a:rPr lang="en-US" sz="2000" dirty="0" err="1">
                <a:latin typeface="Times New Roman" panose="02020603050405020304" pitchFamily="18" charset="0"/>
                <a:cs typeface="Times New Roman" panose="02020603050405020304" pitchFamily="18" charset="0"/>
              </a:rPr>
              <a:t>get_ports</a:t>
            </a:r>
            <a:r>
              <a:rPr lang="en-US" sz="2000" dirty="0">
                <a:latin typeface="Times New Roman" panose="02020603050405020304" pitchFamily="18" charset="0"/>
                <a:cs typeface="Times New Roman" panose="02020603050405020304" pitchFamily="18" charset="0"/>
              </a:rPr>
              <a:t> CLK]</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set_multicycle_path</a:t>
            </a:r>
            <a:r>
              <a:rPr lang="en-US" sz="2000" dirty="0">
                <a:latin typeface="Times New Roman" panose="02020603050405020304" pitchFamily="18" charset="0"/>
                <a:cs typeface="Times New Roman" panose="02020603050405020304" pitchFamily="18" charset="0"/>
              </a:rPr>
              <a:t> -setup 6 \	</a:t>
            </a:r>
          </a:p>
          <a:p>
            <a:r>
              <a:rPr lang="en-US" sz="2000" dirty="0">
                <a:latin typeface="Times New Roman" panose="02020603050405020304" pitchFamily="18" charset="0"/>
                <a:cs typeface="Times New Roman" panose="02020603050405020304" pitchFamily="18" charset="0"/>
              </a:rPr>
              <a:t>		-from  {</a:t>
            </a:r>
            <a:r>
              <a:rPr lang="en-US" sz="2000" dirty="0" err="1">
                <a:latin typeface="Times New Roman" panose="02020603050405020304" pitchFamily="18" charset="0"/>
                <a:cs typeface="Times New Roman" panose="02020603050405020304" pitchFamily="18" charset="0"/>
              </a:rPr>
              <a:t>A_reg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B_reg</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C_reg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18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C4F222-F36B-4CCE-BFFA-3E20D0C11CBF}"/>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Default Hold Check</a:t>
            </a:r>
          </a:p>
        </p:txBody>
      </p:sp>
      <p:pic>
        <p:nvPicPr>
          <p:cNvPr id="5" name="Picture 4">
            <a:extLst>
              <a:ext uri="{FF2B5EF4-FFF2-40B4-BE49-F238E27FC236}">
                <a16:creationId xmlns:a16="http://schemas.microsoft.com/office/drawing/2014/main" id="{A9B7A91C-6DEA-48EF-A2BA-9E19718CD1B6}"/>
              </a:ext>
            </a:extLst>
          </p:cNvPr>
          <p:cNvPicPr>
            <a:picLocks noChangeAspect="1"/>
          </p:cNvPicPr>
          <p:nvPr/>
        </p:nvPicPr>
        <p:blipFill>
          <a:blip r:embed="rId3"/>
          <a:stretch>
            <a:fillRect/>
          </a:stretch>
        </p:blipFill>
        <p:spPr>
          <a:xfrm>
            <a:off x="1944096" y="2292755"/>
            <a:ext cx="8048625" cy="3590925"/>
          </a:xfrm>
          <a:prstGeom prst="rect">
            <a:avLst/>
          </a:prstGeom>
        </p:spPr>
      </p:pic>
      <p:pic>
        <p:nvPicPr>
          <p:cNvPr id="7" name="Picture 6">
            <a:extLst>
              <a:ext uri="{FF2B5EF4-FFF2-40B4-BE49-F238E27FC236}">
                <a16:creationId xmlns:a16="http://schemas.microsoft.com/office/drawing/2014/main" id="{E5E2AFDD-D864-44C6-9E99-F0009F40DB47}"/>
              </a:ext>
            </a:extLst>
          </p:cNvPr>
          <p:cNvPicPr>
            <a:picLocks noChangeAspect="1"/>
          </p:cNvPicPr>
          <p:nvPr/>
        </p:nvPicPr>
        <p:blipFill>
          <a:blip r:embed="rId4"/>
          <a:stretch>
            <a:fillRect/>
          </a:stretch>
        </p:blipFill>
        <p:spPr>
          <a:xfrm>
            <a:off x="3151113" y="5895975"/>
            <a:ext cx="6315075" cy="962025"/>
          </a:xfrm>
          <a:prstGeom prst="rect">
            <a:avLst/>
          </a:prstGeom>
        </p:spPr>
      </p:pic>
      <p:sp>
        <p:nvSpPr>
          <p:cNvPr id="8" name="TextBox 7">
            <a:extLst>
              <a:ext uri="{FF2B5EF4-FFF2-40B4-BE49-F238E27FC236}">
                <a16:creationId xmlns:a16="http://schemas.microsoft.com/office/drawing/2014/main" id="{595A5E09-17A5-4B55-AB99-DDFD9E0D2EEC}"/>
              </a:ext>
            </a:extLst>
          </p:cNvPr>
          <p:cNvSpPr txBox="1"/>
          <p:nvPr/>
        </p:nvSpPr>
        <p:spPr>
          <a:xfrm>
            <a:off x="2581052" y="1184354"/>
            <a:ext cx="6265235" cy="707886"/>
          </a:xfrm>
          <a:prstGeom prst="rect">
            <a:avLst/>
          </a:prstGeom>
          <a:solidFill>
            <a:schemeClr val="accent2">
              <a:lumMod val="20000"/>
              <a:lumOff val="8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set_multicycle_path</a:t>
            </a:r>
            <a:r>
              <a:rPr lang="en-US" sz="2000" dirty="0">
                <a:latin typeface="Times New Roman" panose="02020603050405020304" pitchFamily="18" charset="0"/>
                <a:cs typeface="Times New Roman" panose="02020603050405020304" pitchFamily="18" charset="0"/>
              </a:rPr>
              <a:t> -setup 6 \	</a:t>
            </a:r>
          </a:p>
          <a:p>
            <a:r>
              <a:rPr lang="en-US" sz="2000" dirty="0">
                <a:latin typeface="Times New Roman" panose="02020603050405020304" pitchFamily="18" charset="0"/>
                <a:cs typeface="Times New Roman" panose="02020603050405020304" pitchFamily="18" charset="0"/>
              </a:rPr>
              <a:t>		-from  {</a:t>
            </a:r>
            <a:r>
              <a:rPr lang="en-US" sz="2000" dirty="0" err="1">
                <a:latin typeface="Times New Roman" panose="02020603050405020304" pitchFamily="18" charset="0"/>
                <a:cs typeface="Times New Roman" panose="02020603050405020304" pitchFamily="18" charset="0"/>
              </a:rPr>
              <a:t>A_reg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B_reg</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C_reg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79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2A6A66-5788-41AD-9CCE-A645215AD8C8}"/>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Set the Proper Hold Constraint</a:t>
            </a:r>
          </a:p>
        </p:txBody>
      </p:sp>
      <p:pic>
        <p:nvPicPr>
          <p:cNvPr id="5" name="Picture 4">
            <a:extLst>
              <a:ext uri="{FF2B5EF4-FFF2-40B4-BE49-F238E27FC236}">
                <a16:creationId xmlns:a16="http://schemas.microsoft.com/office/drawing/2014/main" id="{1F60BAE7-0094-44D5-9090-A4E1942D9EE6}"/>
              </a:ext>
            </a:extLst>
          </p:cNvPr>
          <p:cNvPicPr>
            <a:picLocks noChangeAspect="1"/>
          </p:cNvPicPr>
          <p:nvPr/>
        </p:nvPicPr>
        <p:blipFill>
          <a:blip r:embed="rId2"/>
          <a:stretch>
            <a:fillRect/>
          </a:stretch>
        </p:blipFill>
        <p:spPr>
          <a:xfrm>
            <a:off x="1142224" y="2324986"/>
            <a:ext cx="8886825" cy="4419600"/>
          </a:xfrm>
          <a:prstGeom prst="rect">
            <a:avLst/>
          </a:prstGeom>
        </p:spPr>
      </p:pic>
      <p:sp>
        <p:nvSpPr>
          <p:cNvPr id="8" name="TextBox 7">
            <a:extLst>
              <a:ext uri="{FF2B5EF4-FFF2-40B4-BE49-F238E27FC236}">
                <a16:creationId xmlns:a16="http://schemas.microsoft.com/office/drawing/2014/main" id="{8F68D28C-0722-43AA-B8CC-1F08BAD0E10F}"/>
              </a:ext>
            </a:extLst>
          </p:cNvPr>
          <p:cNvSpPr txBox="1"/>
          <p:nvPr/>
        </p:nvSpPr>
        <p:spPr>
          <a:xfrm>
            <a:off x="1794243" y="1152457"/>
            <a:ext cx="7413551" cy="707886"/>
          </a:xfrm>
          <a:prstGeom prst="rect">
            <a:avLst/>
          </a:prstGeom>
          <a:solidFill>
            <a:schemeClr val="accent2">
              <a:lumMod val="20000"/>
              <a:lumOff val="80000"/>
            </a:schemeClr>
          </a:solidFill>
        </p:spPr>
        <p:txBody>
          <a:bodyPr wrap="square">
            <a:spAutoFit/>
          </a:bodyPr>
          <a:lstStyle/>
          <a:p>
            <a:r>
              <a:rPr lang="en-US" sz="2000" dirty="0" err="1">
                <a:latin typeface="Times New Roman" panose="02020603050405020304" pitchFamily="18" charset="0"/>
                <a:cs typeface="Times New Roman" panose="02020603050405020304" pitchFamily="18" charset="0"/>
              </a:rPr>
              <a:t>set_multicycle_path</a:t>
            </a:r>
            <a:r>
              <a:rPr lang="en-US" sz="2000" dirty="0">
                <a:latin typeface="Times New Roman" panose="02020603050405020304" pitchFamily="18" charset="0"/>
                <a:cs typeface="Times New Roman" panose="02020603050405020304" pitchFamily="18" charset="0"/>
              </a:rPr>
              <a:t> -setup 6  -from  {</a:t>
            </a:r>
            <a:r>
              <a:rPr lang="en-US" sz="2000" dirty="0" err="1">
                <a:latin typeface="Times New Roman" panose="02020603050405020304" pitchFamily="18" charset="0"/>
                <a:cs typeface="Times New Roman" panose="02020603050405020304" pitchFamily="18" charset="0"/>
              </a:rPr>
              <a:t>A_reg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B_reg</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C_reg</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set_multicycle_path</a:t>
            </a:r>
            <a:r>
              <a:rPr lang="en-US" sz="2000" dirty="0">
                <a:latin typeface="Times New Roman" panose="02020603050405020304" pitchFamily="18" charset="0"/>
                <a:cs typeface="Times New Roman" panose="02020603050405020304" pitchFamily="18" charset="0"/>
              </a:rPr>
              <a:t> -hold 5  -from  {</a:t>
            </a:r>
            <a:r>
              <a:rPr lang="en-US" sz="2000" dirty="0" err="1">
                <a:latin typeface="Times New Roman" panose="02020603050405020304" pitchFamily="18" charset="0"/>
                <a:cs typeface="Times New Roman" panose="02020603050405020304" pitchFamily="18" charset="0"/>
              </a:rPr>
              <a:t>A_reg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B_reg</a:t>
            </a:r>
            <a:r>
              <a:rPr lang="en-US" sz="2000" dirty="0">
                <a:latin typeface="Times New Roman" panose="02020603050405020304" pitchFamily="18" charset="0"/>
                <a:cs typeface="Times New Roman" panose="02020603050405020304" pitchFamily="18" charset="0"/>
              </a:rPr>
              <a:t>[*]} -to </a:t>
            </a:r>
            <a:r>
              <a:rPr lang="en-US" sz="2000" dirty="0" err="1">
                <a:latin typeface="Times New Roman" panose="02020603050405020304" pitchFamily="18" charset="0"/>
                <a:cs typeface="Times New Roman" panose="02020603050405020304" pitchFamily="18" charset="0"/>
              </a:rPr>
              <a:t>C_reg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627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DD9DA1-0409-4B8D-8E73-0361ADA1422C}"/>
              </a:ext>
            </a:extLst>
          </p:cNvPr>
          <p:cNvSpPr>
            <a:spLocks noGrp="1"/>
          </p:cNvSpPr>
          <p:nvPr>
            <p:ph type="title"/>
          </p:nvPr>
        </p:nvSpPr>
        <p:spPr>
          <a:xfrm>
            <a:off x="247000" y="222761"/>
            <a:ext cx="11697999" cy="804762"/>
          </a:xfrm>
          <a:solidFill>
            <a:schemeClr val="accent1"/>
          </a:solidFill>
          <a:ln>
            <a:solidFill>
              <a:schemeClr val="accent1"/>
            </a:solidFill>
          </a:ln>
        </p:spPr>
        <p:txBody>
          <a:bodyPr>
            <a:normAutofit/>
          </a:bodyPr>
          <a:lstStyle/>
          <a:p>
            <a:r>
              <a:rPr lang="en-US" sz="4000" b="1" dirty="0">
                <a:latin typeface="Times New Roman" panose="02020603050405020304" pitchFamily="18" charset="0"/>
                <a:cs typeface="Times New Roman" panose="02020603050405020304" pitchFamily="18" charset="0"/>
              </a:rPr>
              <a:t>Summary: Unit Objective</a:t>
            </a:r>
          </a:p>
        </p:txBody>
      </p:sp>
      <p:sp>
        <p:nvSpPr>
          <p:cNvPr id="4" name="TextBox 3">
            <a:extLst>
              <a:ext uri="{FF2B5EF4-FFF2-40B4-BE49-F238E27FC236}">
                <a16:creationId xmlns:a16="http://schemas.microsoft.com/office/drawing/2014/main" id="{1DEE901B-97F9-449F-9898-97FACD367B4D}"/>
              </a:ext>
            </a:extLst>
          </p:cNvPr>
          <p:cNvSpPr txBox="1"/>
          <p:nvPr/>
        </p:nvSpPr>
        <p:spPr>
          <a:xfrm>
            <a:off x="550234" y="1670163"/>
            <a:ext cx="9284882" cy="2277547"/>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We should now be able to Constrain a design with:</a:t>
            </a:r>
          </a:p>
          <a:p>
            <a:pPr marL="457200" indent="-285750">
              <a:buClr>
                <a:schemeClr val="accent1"/>
              </a:buCl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Multiple synchronous clocks</a:t>
            </a:r>
          </a:p>
          <a:p>
            <a:pPr marL="457200" indent="-285750">
              <a:buClr>
                <a:schemeClr val="accent1"/>
              </a:buCl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Clocks derived from sequential logic</a:t>
            </a:r>
          </a:p>
          <a:p>
            <a:pPr marL="457200" indent="-285750">
              <a:buClr>
                <a:schemeClr val="accent1"/>
              </a:buCl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Mutually exclusive synchronous clocks</a:t>
            </a:r>
          </a:p>
          <a:p>
            <a:pPr marL="457200" indent="-285750">
              <a:buClr>
                <a:schemeClr val="accent1"/>
              </a:buCl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Asynchronous Clocks</a:t>
            </a:r>
          </a:p>
          <a:p>
            <a:pPr marL="457200" indent="-285750">
              <a:buClr>
                <a:schemeClr val="accent1"/>
              </a:buCl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Multi-cycle timing</a:t>
            </a:r>
          </a:p>
        </p:txBody>
      </p:sp>
    </p:spTree>
    <p:extLst>
      <p:ext uri="{BB962C8B-B14F-4D97-AF65-F5344CB8AC3E}">
        <p14:creationId xmlns:p14="http://schemas.microsoft.com/office/powerpoint/2010/main" val="241949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5DD207-DD11-EB63-D0AC-B5027DA717D7}"/>
              </a:ext>
            </a:extLst>
          </p:cNvPr>
          <p:cNvSpPr txBox="1">
            <a:spLocks/>
          </p:cNvSpPr>
          <p:nvPr/>
        </p:nvSpPr>
        <p:spPr>
          <a:xfrm>
            <a:off x="247000" y="222761"/>
            <a:ext cx="11697999" cy="804762"/>
          </a:xfrm>
          <a:prstGeom prst="rect">
            <a:avLst/>
          </a:prstGeom>
          <a:solidFill>
            <a:schemeClr val="accent1"/>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4000" i="0" dirty="0">
                <a:effectLst/>
                <a:latin typeface="Times New Roman" panose="02020603050405020304" pitchFamily="18" charset="0"/>
                <a:cs typeface="Times New Roman" panose="02020603050405020304" pitchFamily="18" charset="0"/>
              </a:rPr>
            </a:br>
            <a:r>
              <a:rPr lang="en-GB" sz="4000" i="0" u="none" strike="noStrike" dirty="0">
                <a:effectLst/>
                <a:latin typeface="Times New Roman" panose="02020603050405020304" pitchFamily="18" charset="0"/>
                <a:cs typeface="Times New Roman" panose="02020603050405020304" pitchFamily="18" charset="0"/>
              </a:rPr>
              <a:t>The difference between PLL and MMCM</a:t>
            </a:r>
          </a:p>
          <a:p>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9479A26-47FD-74A4-9BEB-24AB6A6C42E7}"/>
              </a:ext>
            </a:extLst>
          </p:cNvPr>
          <p:cNvSpPr txBox="1"/>
          <p:nvPr/>
        </p:nvSpPr>
        <p:spPr>
          <a:xfrm>
            <a:off x="550234" y="1670163"/>
            <a:ext cx="9284882" cy="3877985"/>
          </a:xfrm>
          <a:prstGeom prst="rect">
            <a:avLst/>
          </a:prstGeom>
          <a:noFill/>
        </p:spPr>
        <p:txBody>
          <a:bodyPr wrap="square">
            <a:spAutoFit/>
          </a:bodyPr>
          <a:lstStyle/>
          <a:p>
            <a:pPr marL="342900" indent="-342900">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PLL: </a:t>
            </a:r>
            <a:r>
              <a:rPr lang="en-US" sz="2200" dirty="0">
                <a:latin typeface="Times New Roman" panose="02020603050405020304" pitchFamily="18" charset="0"/>
                <a:cs typeface="Times New Roman" panose="02020603050405020304" pitchFamily="18" charset="0"/>
              </a:rPr>
              <a:t>Phase-Locked Loop.</a:t>
            </a:r>
          </a:p>
          <a:p>
            <a:pPr marL="731520" indent="-342900">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 frequency it generates is more prepared than DCM, and the jitter is better, but The PLL cannot dynamically adjust the phase.</a:t>
            </a: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200" b="1" dirty="0">
                <a:latin typeface="Times New Roman" panose="02020603050405020304" pitchFamily="18" charset="0"/>
                <a:cs typeface="Times New Roman" panose="02020603050405020304" pitchFamily="18" charset="0"/>
              </a:rPr>
              <a:t>MMCM: </a:t>
            </a:r>
            <a:r>
              <a:rPr lang="en-US" sz="2200" dirty="0">
                <a:latin typeface="Times New Roman" panose="02020603050405020304" pitchFamily="18" charset="0"/>
                <a:cs typeface="Times New Roman" panose="02020603050405020304" pitchFamily="18" charset="0"/>
              </a:rPr>
              <a:t>Mixed-Mode Clock Manager.</a:t>
            </a:r>
          </a:p>
          <a:p>
            <a:pPr marL="731520" indent="-342900">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This is a PLL with a small part of DCM “Digital Clock Manager” added to it for fine phase shifting (this is the reason for its mixed mode-PLL is analog, but The phase shift is digital).</a:t>
            </a:r>
          </a:p>
          <a:p>
            <a:pPr marL="731520"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endParaRPr lang="en-US" sz="22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GB" sz="2400" dirty="0">
                <a:latin typeface="Times New Roman" panose="02020603050405020304" pitchFamily="18" charset="0"/>
                <a:cs typeface="Times New Roman" panose="02020603050405020304" pitchFamily="18" charset="0"/>
              </a:rPr>
              <a:t>The advantage of MMCM over PLL is that the phase can be adjusted dynamically, but the area occupied by PLL is smaller.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2733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37FE-407D-C290-1DB1-9B2F7AB914A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7601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9AD836-097A-4B23-8109-22C003825417}"/>
              </a:ext>
            </a:extLst>
          </p:cNvPr>
          <p:cNvSpPr txBox="1">
            <a:spLocks/>
          </p:cNvSpPr>
          <p:nvPr/>
        </p:nvSpPr>
        <p:spPr>
          <a:xfrm>
            <a:off x="246274" y="383317"/>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Timing Constraints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38F28FD-9F55-466E-A27D-23127F3B2D2F}"/>
                  </a:ext>
                </a:extLst>
              </p:cNvPr>
              <p:cNvSpPr txBox="1"/>
              <p:nvPr/>
            </p:nvSpPr>
            <p:spPr>
              <a:xfrm>
                <a:off x="246273" y="1305886"/>
                <a:ext cx="7752508" cy="4832092"/>
              </a:xfrm>
              <a:prstGeom prst="rect">
                <a:avLst/>
              </a:prstGeom>
              <a:noFill/>
            </p:spPr>
            <p:txBody>
              <a:bodyPr wrap="square">
                <a:spAutoFit/>
              </a:bodyPr>
              <a:lstStyle/>
              <a:p>
                <a:pPr marL="285750" indent="-285750">
                  <a:buFont typeface="Arial" panose="020B0604020202020204" pitchFamily="34" charset="0"/>
                  <a:buChar char="•"/>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There are two main problems that can arise in synchronous</a:t>
                </a:r>
                <a:r>
                  <a:rPr lang="en-US" sz="2400" b="1" spc="-12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logic:</a:t>
                </a:r>
              </a:p>
              <a:p>
                <a:pPr marL="662940" lvl="1" indent="-285750">
                  <a:buFont typeface="Arial" panose="020B0604020202020204" pitchFamily="34" charset="0"/>
                  <a:buChar char="•"/>
                </a:pPr>
                <a:r>
                  <a:rPr lang="en-US" sz="2000" u="heavy" spc="-20" dirty="0">
                    <a:effectLst/>
                    <a:latin typeface="Times New Roman" panose="02020603050405020304" pitchFamily="18" charset="0"/>
                    <a:ea typeface="Arial" panose="020B0604020202020204" pitchFamily="34" charset="0"/>
                    <a:cs typeface="Times New Roman" panose="02020603050405020304" pitchFamily="18" charset="0"/>
                  </a:rPr>
                  <a:t>Max Delay</a:t>
                </a:r>
                <a:r>
                  <a:rPr lang="en-US" sz="2000" spc="-20" dirty="0">
                    <a:effectLst/>
                    <a:latin typeface="Times New Roman" panose="02020603050405020304" pitchFamily="18" charset="0"/>
                    <a:ea typeface="Arial" panose="020B0604020202020204" pitchFamily="34" charset="0"/>
                    <a:cs typeface="Times New Roman" panose="02020603050405020304" pitchFamily="18" charset="0"/>
                  </a:rPr>
                  <a:t>: The data doesn’t have enough time to pass from one register to the next </a:t>
                </a:r>
                <a:r>
                  <a:rPr lang="en-US" sz="2000" b="1" i="1" spc="-2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before the next clock</a:t>
                </a:r>
                <a:r>
                  <a:rPr lang="en-US" sz="2000" b="1" i="1" spc="-7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i="1" spc="-2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edge</a:t>
                </a:r>
                <a:r>
                  <a:rPr lang="en-US" sz="2000" b="1" i="1" spc="-2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a:p>
                <a:pPr marL="662940" lvl="1" indent="-285750">
                  <a:buFont typeface="Arial" panose="020B0604020202020204" pitchFamily="34" charset="0"/>
                  <a:buChar char="•"/>
                </a:pPr>
                <a:r>
                  <a:rPr lang="en-US" sz="2000" u="heavy" dirty="0">
                    <a:effectLst/>
                    <a:latin typeface="Times New Roman" panose="02020603050405020304" pitchFamily="18" charset="0"/>
                    <a:ea typeface="Arial" panose="020B0604020202020204" pitchFamily="34" charset="0"/>
                    <a:cs typeface="Times New Roman" panose="02020603050405020304" pitchFamily="18" charset="0"/>
                  </a:rPr>
                  <a:t>Min Delay</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The data path is so short that it passes </a:t>
                </a:r>
                <a:r>
                  <a:rPr lang="en-US" sz="2000" spc="-15" dirty="0">
                    <a:effectLst/>
                    <a:latin typeface="Times New Roman" panose="02020603050405020304" pitchFamily="18" charset="0"/>
                    <a:ea typeface="Arial" panose="020B0604020202020204" pitchFamily="34" charset="0"/>
                    <a:cs typeface="Times New Roman" panose="02020603050405020304" pitchFamily="18" charset="0"/>
                  </a:rPr>
                  <a:t>through </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several registers </a:t>
                </a:r>
                <a:r>
                  <a:rPr lang="en-US" sz="20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during the same clock</a:t>
                </a:r>
                <a:r>
                  <a:rPr lang="en-US" sz="2000" b="1" i="1" spc="-3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cycle</a:t>
                </a:r>
                <a:r>
                  <a:rPr lang="en-US" sz="2000" b="1" i="1" spc="-2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p>
              <a:p>
                <a:pPr marL="377190" lvl="1"/>
                <a:endParaRPr lang="en-US" b="1" i="1" spc="-2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marL="285750" lvl="1" indent="-285750">
                  <a:buFont typeface="Arial" panose="020B0604020202020204" pitchFamily="34" charset="0"/>
                  <a:buChar char="•"/>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Max delay violations are a result of a slow</a:t>
                </a:r>
                <a:r>
                  <a:rPr lang="en-US" sz="2400" b="1" spc="-22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data path, including the registers’</a:t>
                </a:r>
                <a:r>
                  <a:rPr lang="en-US" sz="2400" b="1" dirty="0">
                    <a:effectLst/>
                    <a:cs typeface="Times New Roman" panose="02020603050405020304" pitchFamily="18" charset="0"/>
                  </a:rPr>
                  <a:t> </a:t>
                </a:r>
                <a14:m>
                  <m:oMath xmlns:m="http://schemas.openxmlformats.org/officeDocument/2006/math">
                    <m:sSub>
                      <m:sSubPr>
                        <m:ctrlPr>
                          <a:rPr lang="en-US" sz="2400" b="1" i="1" smtClean="0">
                            <a:effectLst/>
                            <a:latin typeface="Cambria Math" panose="02040503050406030204" pitchFamily="18" charset="0"/>
                            <a:cs typeface="Times New Roman" panose="02020603050405020304" pitchFamily="18" charset="0"/>
                          </a:rPr>
                        </m:ctrlPr>
                      </m:sSubPr>
                      <m:e>
                        <m:r>
                          <a:rPr lang="en-US" sz="2400" b="1" i="1" smtClean="0">
                            <a:effectLst/>
                            <a:latin typeface="Cambria Math" panose="02040503050406030204" pitchFamily="18" charset="0"/>
                            <a:cs typeface="Times New Roman" panose="02020603050405020304" pitchFamily="18" charset="0"/>
                          </a:rPr>
                          <m:t>𝒕</m:t>
                        </m:r>
                      </m:e>
                      <m:sub>
                        <m:r>
                          <a:rPr lang="en-US" sz="2400" b="1" i="1" smtClean="0">
                            <a:effectLst/>
                            <a:latin typeface="Cambria Math" panose="02040503050406030204" pitchFamily="18" charset="0"/>
                            <a:cs typeface="Times New Roman" panose="02020603050405020304" pitchFamily="18" charset="0"/>
                          </a:rPr>
                          <m:t>𝒔𝒆𝒕𝒖𝒑</m:t>
                        </m:r>
                      </m:sub>
                    </m:sSub>
                  </m:oMath>
                </a14:m>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therefore it is often called the “</a:t>
                </a: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Setup</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b="1" spc="-2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path.</a:t>
                </a:r>
              </a:p>
              <a:p>
                <a:pPr marL="0" lvl="1"/>
                <a:endParaRPr lang="en-US" sz="1800" b="1" dirty="0">
                  <a:effectLst/>
                  <a:latin typeface="Times New Roman" panose="02020603050405020304" pitchFamily="18" charset="0"/>
                  <a:ea typeface="Arial" panose="020B0604020202020204" pitchFamily="34" charset="0"/>
                  <a:cs typeface="Times New Roman" panose="02020603050405020304" pitchFamily="18" charset="0"/>
                </a:endParaRPr>
              </a:p>
              <a:p>
                <a:pPr marL="285750" lvl="1" indent="-285750">
                  <a:buFont typeface="Arial" panose="020B0604020202020204" pitchFamily="34" charset="0"/>
                  <a:buChar char="•"/>
                </a:pP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Min delay violations are a result of a short data path, causing the data to change before the </a:t>
                </a:r>
                <a14:m>
                  <m:oMath xmlns:m="http://schemas.openxmlformats.org/officeDocument/2006/math">
                    <m:sSub>
                      <m:sSubPr>
                        <m:ctrlPr>
                          <a:rPr lang="en-US" sz="2400" b="1" i="1" smtClean="0">
                            <a:effectLst/>
                            <a:latin typeface="Cambria Math" panose="02040503050406030204" pitchFamily="18" charset="0"/>
                            <a:cs typeface="Times New Roman" panose="02020603050405020304" pitchFamily="18" charset="0"/>
                          </a:rPr>
                        </m:ctrlPr>
                      </m:sSubPr>
                      <m:e>
                        <m:r>
                          <a:rPr lang="en-US" sz="2400" b="1" i="1" smtClean="0">
                            <a:effectLst/>
                            <a:latin typeface="Cambria Math" panose="02040503050406030204" pitchFamily="18" charset="0"/>
                            <a:cs typeface="Times New Roman" panose="02020603050405020304" pitchFamily="18" charset="0"/>
                          </a:rPr>
                          <m:t>𝒕</m:t>
                        </m:r>
                      </m:e>
                      <m:sub>
                        <m:r>
                          <a:rPr lang="en-US" sz="2400" b="1" i="1" smtClean="0">
                            <a:effectLst/>
                            <a:latin typeface="Cambria Math" panose="02040503050406030204" pitchFamily="18" charset="0"/>
                            <a:cs typeface="Times New Roman" panose="02020603050405020304" pitchFamily="18" charset="0"/>
                          </a:rPr>
                          <m:t>𝒉𝒐𝒍𝒅</m:t>
                        </m:r>
                      </m:sub>
                    </m:sSub>
                    <m:r>
                      <a:rPr lang="en-US" sz="2400" b="1" i="1" smtClean="0">
                        <a:effectLst/>
                        <a:latin typeface="Cambria Math" panose="02040503050406030204" pitchFamily="18" charset="0"/>
                        <a:cs typeface="Times New Roman" panose="02020603050405020304" pitchFamily="18" charset="0"/>
                      </a:rPr>
                      <m:t> </m:t>
                    </m:r>
                  </m:oMath>
                </a14:m>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has passed, therefore it is often called the “</a:t>
                </a: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Hold</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b="1" spc="-8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path.</a:t>
                </a:r>
                <a:endParaRPr lang="en-US" sz="2400" b="1" i="1" spc="-2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38F28FD-9F55-466E-A27D-23127F3B2D2F}"/>
                  </a:ext>
                </a:extLst>
              </p:cNvPr>
              <p:cNvSpPr txBox="1">
                <a:spLocks noRot="1" noChangeAspect="1" noMove="1" noResize="1" noEditPoints="1" noAdjustHandles="1" noChangeArrowheads="1" noChangeShapeType="1" noTextEdit="1"/>
              </p:cNvSpPr>
              <p:nvPr/>
            </p:nvSpPr>
            <p:spPr>
              <a:xfrm>
                <a:off x="246273" y="1305886"/>
                <a:ext cx="7752508" cy="4832092"/>
              </a:xfrm>
              <a:prstGeom prst="rect">
                <a:avLst/>
              </a:prstGeom>
              <a:blipFill>
                <a:blip r:embed="rId2"/>
                <a:stretch>
                  <a:fillRect l="-1022" t="-1009" r="-1965" b="-264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89DCC5A-E8CC-40A9-85D2-7C9F8A2293B4}"/>
              </a:ext>
            </a:extLst>
          </p:cNvPr>
          <p:cNvPicPr>
            <a:picLocks noChangeAspect="1"/>
          </p:cNvPicPr>
          <p:nvPr/>
        </p:nvPicPr>
        <p:blipFill>
          <a:blip r:embed="rId3"/>
          <a:stretch>
            <a:fillRect/>
          </a:stretch>
        </p:blipFill>
        <p:spPr>
          <a:xfrm>
            <a:off x="7927760" y="2597098"/>
            <a:ext cx="3686175" cy="2095500"/>
          </a:xfrm>
          <a:prstGeom prst="rect">
            <a:avLst/>
          </a:prstGeom>
        </p:spPr>
      </p:pic>
      <p:pic>
        <p:nvPicPr>
          <p:cNvPr id="12" name="Picture 11">
            <a:extLst>
              <a:ext uri="{FF2B5EF4-FFF2-40B4-BE49-F238E27FC236}">
                <a16:creationId xmlns:a16="http://schemas.microsoft.com/office/drawing/2014/main" id="{7BDA9206-D568-42BA-A6A3-9AA83FA74346}"/>
              </a:ext>
            </a:extLst>
          </p:cNvPr>
          <p:cNvPicPr>
            <a:picLocks noChangeAspect="1"/>
          </p:cNvPicPr>
          <p:nvPr/>
        </p:nvPicPr>
        <p:blipFill>
          <a:blip r:embed="rId4"/>
          <a:stretch>
            <a:fillRect/>
          </a:stretch>
        </p:blipFill>
        <p:spPr>
          <a:xfrm>
            <a:off x="8255956" y="4619625"/>
            <a:ext cx="3429000" cy="2238375"/>
          </a:xfrm>
          <a:prstGeom prst="rect">
            <a:avLst/>
          </a:prstGeom>
        </p:spPr>
      </p:pic>
    </p:spTree>
    <p:extLst>
      <p:ext uri="{BB962C8B-B14F-4D97-AF65-F5344CB8AC3E}">
        <p14:creationId xmlns:p14="http://schemas.microsoft.com/office/powerpoint/2010/main" val="379733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AA0C0E-53AE-45EA-AD10-4EE9698BD558}"/>
              </a:ext>
            </a:extLst>
          </p:cNvPr>
          <p:cNvSpPr txBox="1">
            <a:spLocks/>
          </p:cNvSpPr>
          <p:nvPr/>
        </p:nvSpPr>
        <p:spPr>
          <a:xfrm>
            <a:off x="246274" y="383317"/>
            <a:ext cx="11699451" cy="85093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Setup (Max) Constraints</a:t>
            </a:r>
            <a:endParaRPr lang="en-US" dirty="0">
              <a:latin typeface="Times New Roman" panose="02020603050405020304" pitchFamily="18" charset="0"/>
              <a:cs typeface="Times New Roman" panose="02020603050405020304" pitchFamily="18" charset="0"/>
            </a:endParaRPr>
          </a:p>
        </p:txBody>
      </p:sp>
      <p:pic>
        <p:nvPicPr>
          <p:cNvPr id="4" name="image37.png">
            <a:extLst>
              <a:ext uri="{FF2B5EF4-FFF2-40B4-BE49-F238E27FC236}">
                <a16:creationId xmlns:a16="http://schemas.microsoft.com/office/drawing/2014/main" id="{F4219078-FC7A-43A4-B1C5-7469FD63D17D}"/>
              </a:ext>
            </a:extLst>
          </p:cNvPr>
          <p:cNvPicPr>
            <a:picLocks noChangeAspect="1"/>
          </p:cNvPicPr>
          <p:nvPr/>
        </p:nvPicPr>
        <p:blipFill>
          <a:blip r:embed="rId2" cstate="print"/>
          <a:stretch>
            <a:fillRect/>
          </a:stretch>
        </p:blipFill>
        <p:spPr>
          <a:xfrm>
            <a:off x="9944735" y="1203959"/>
            <a:ext cx="2247265" cy="121729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867442-B288-4219-82CD-BA8FFEF7CAC9}"/>
                  </a:ext>
                </a:extLst>
              </p:cNvPr>
              <p:cNvSpPr txBox="1"/>
              <p:nvPr/>
            </p:nvSpPr>
            <p:spPr>
              <a:xfrm>
                <a:off x="246274" y="1308508"/>
                <a:ext cx="9821004" cy="3293209"/>
              </a:xfrm>
              <a:prstGeom prst="rect">
                <a:avLst/>
              </a:prstGeom>
              <a:noFill/>
            </p:spPr>
            <p:txBody>
              <a:bodyPr wrap="square">
                <a:spAutoFit/>
              </a:bodyPr>
              <a:lstStyle/>
              <a:p>
                <a:pPr marL="342900" marR="0" lvl="0" indent="-342900" rtl="0">
                  <a:spcBef>
                    <a:spcPts val="820"/>
                  </a:spcBef>
                  <a:spcAft>
                    <a:spcPts val="0"/>
                  </a:spcAft>
                  <a:buSzPts val="2800"/>
                  <a:buFont typeface="Arial" panose="020B0604020202020204" pitchFamily="34" charset="0"/>
                  <a:buChar char="•"/>
                  <a:tabLst>
                    <a:tab pos="659130" algn="l"/>
                  </a:tabLst>
                </a:pPr>
                <a:r>
                  <a:rPr lang="en-US" sz="2800" b="1" spc="-20" dirty="0">
                    <a:effectLst/>
                    <a:latin typeface="Times New Roman" panose="02020603050405020304" pitchFamily="18" charset="0"/>
                    <a:ea typeface="Arial" panose="020B0604020202020204" pitchFamily="34" charset="0"/>
                    <a:cs typeface="Times New Roman" panose="02020603050405020304" pitchFamily="18" charset="0"/>
                  </a:rPr>
                  <a:t>Let’s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see what makes up our clock</a:t>
                </a:r>
                <a:r>
                  <a:rPr lang="en-US" sz="2800" b="1" spc="-4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cycle:</a:t>
                </a:r>
                <a:endParaRPr lang="en-US" sz="1100" dirty="0">
                  <a:effectLst/>
                  <a:latin typeface="Times New Roman" panose="02020603050405020304" pitchFamily="18" charset="0"/>
                  <a:ea typeface="Arial" panose="020B0604020202020204" pitchFamily="34" charset="0"/>
                  <a:cs typeface="Times New Roman" panose="02020603050405020304" pitchFamily="18" charset="0"/>
                </a:endParaRPr>
              </a:p>
              <a:p>
                <a:pPr marL="742950" marR="0" lvl="1" indent="-285750">
                  <a:spcBef>
                    <a:spcPts val="645"/>
                  </a:spcBef>
                  <a:spcAft>
                    <a:spcPts val="0"/>
                  </a:spcAft>
                  <a:buSzPts val="2400"/>
                  <a:buFont typeface="Arial" panose="020B0604020202020204" pitchFamily="34" charset="0"/>
                  <a:buChar char="•"/>
                  <a:tabLst>
                    <a:tab pos="1059180" algn="l"/>
                    <a:tab pos="1059815" algn="l"/>
                  </a:tabLst>
                </a:pP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After the clock rises, it takes </a:t>
                </a:r>
                <a14:m>
                  <m:oMath xmlns:m="http://schemas.openxmlformats.org/officeDocument/2006/math">
                    <m:sSub>
                      <m:sSubPr>
                        <m:ctrlPr>
                          <a:rPr lang="en-US" sz="1600" b="1" i="1" smtClean="0">
                            <a:solidFill>
                              <a:srgbClr val="FF0000"/>
                            </a:solidFill>
                            <a:effectLst/>
                            <a:latin typeface="Cambria Math" panose="02040503050406030204" pitchFamily="18" charset="0"/>
                            <a:cs typeface="Times New Roman" panose="02020603050405020304" pitchFamily="18" charset="0"/>
                          </a:rPr>
                        </m:ctrlPr>
                      </m:sSubPr>
                      <m:e>
                        <m:r>
                          <a:rPr lang="en-US" sz="1600" b="1" i="1" smtClean="0">
                            <a:solidFill>
                              <a:srgbClr val="FF0000"/>
                            </a:solidFill>
                            <a:effectLst/>
                            <a:latin typeface="Cambria Math" panose="02040503050406030204" pitchFamily="18" charset="0"/>
                            <a:cs typeface="Times New Roman" panose="02020603050405020304" pitchFamily="18" charset="0"/>
                          </a:rPr>
                          <m:t>𝒕</m:t>
                        </m:r>
                      </m:e>
                      <m:sub>
                        <m:r>
                          <a:rPr lang="en-US" sz="1600" b="1" i="1" smtClean="0">
                            <a:solidFill>
                              <a:srgbClr val="FF0000"/>
                            </a:solidFill>
                            <a:effectLst/>
                            <a:latin typeface="Cambria Math" panose="02040503050406030204" pitchFamily="18" charset="0"/>
                            <a:cs typeface="Times New Roman" panose="02020603050405020304" pitchFamily="18" charset="0"/>
                          </a:rPr>
                          <m:t>𝑪</m:t>
                        </m:r>
                        <m:r>
                          <a:rPr lang="en-US" sz="1600" b="1" i="1" smtClean="0">
                            <a:solidFill>
                              <a:srgbClr val="FF0000"/>
                            </a:solidFill>
                            <a:effectLst/>
                            <a:latin typeface="Cambria Math" panose="02040503050406030204" pitchFamily="18" charset="0"/>
                            <a:cs typeface="Times New Roman" panose="02020603050405020304" pitchFamily="18" charset="0"/>
                          </a:rPr>
                          <m:t>𝟐</m:t>
                        </m:r>
                        <m:r>
                          <a:rPr lang="en-US" sz="1600" b="1" i="1" smtClean="0">
                            <a:solidFill>
                              <a:srgbClr val="FF0000"/>
                            </a:solidFill>
                            <a:effectLst/>
                            <a:latin typeface="Cambria Math" panose="02040503050406030204" pitchFamily="18" charset="0"/>
                            <a:cs typeface="Times New Roman" panose="02020603050405020304" pitchFamily="18" charset="0"/>
                          </a:rPr>
                          <m:t>𝒒</m:t>
                        </m:r>
                      </m:sub>
                    </m:sSub>
                  </m:oMath>
                </a14:m>
                <a:r>
                  <a:rPr lang="en-US" sz="1600" spc="-2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for the data to propagate to point</a:t>
                </a:r>
                <a:r>
                  <a:rPr lang="en-US" sz="2400" spc="-14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spc="-2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A</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100" spc="-20" dirty="0">
                  <a:effectLst/>
                  <a:latin typeface="Times New Roman" panose="02020603050405020304" pitchFamily="18" charset="0"/>
                  <a:ea typeface="Arial" panose="020B0604020202020204" pitchFamily="34" charset="0"/>
                  <a:cs typeface="Times New Roman" panose="02020603050405020304" pitchFamily="18" charset="0"/>
                </a:endParaRPr>
              </a:p>
              <a:p>
                <a:pPr marL="742950" marR="0" lvl="1" indent="-285750">
                  <a:spcBef>
                    <a:spcPts val="90"/>
                  </a:spcBef>
                  <a:spcAft>
                    <a:spcPts val="0"/>
                  </a:spcAft>
                  <a:buSzPts val="2400"/>
                  <a:buFont typeface="Arial" panose="020B0604020202020204" pitchFamily="34" charset="0"/>
                  <a:buChar char="•"/>
                  <a:tabLst>
                    <a:tab pos="1059180" algn="l"/>
                    <a:tab pos="1059815" algn="l"/>
                  </a:tabLst>
                </a:pP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Then the data goes through the delay of the logic to get to point</a:t>
                </a:r>
                <a:r>
                  <a:rPr lang="en-US" sz="2400" spc="-37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spc="-2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100" spc="-20" dirty="0">
                  <a:effectLst/>
                  <a:latin typeface="Times New Roman" panose="02020603050405020304" pitchFamily="18" charset="0"/>
                  <a:ea typeface="Arial" panose="020B0604020202020204" pitchFamily="34" charset="0"/>
                  <a:cs typeface="Times New Roman" panose="02020603050405020304" pitchFamily="18" charset="0"/>
                </a:endParaRPr>
              </a:p>
              <a:p>
                <a:pPr marL="742950" marR="0" lvl="1" indent="-285750">
                  <a:spcBef>
                    <a:spcPts val="440"/>
                  </a:spcBef>
                  <a:spcAft>
                    <a:spcPts val="0"/>
                  </a:spcAft>
                  <a:buSzPts val="2400"/>
                  <a:buFont typeface="Arial" panose="020B0604020202020204" pitchFamily="34" charset="0"/>
                  <a:buChar char="•"/>
                  <a:tabLst>
                    <a:tab pos="1059180" algn="l"/>
                    <a:tab pos="1059815" algn="l"/>
                  </a:tabLst>
                </a:pP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The data has to arrive at point </a:t>
                </a:r>
                <a:r>
                  <a:rPr lang="en-US" sz="2800" spc="-2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b>
                      <m:sSubPr>
                        <m:ctrlPr>
                          <a:rPr lang="en-US" sz="2400" b="1" i="1" smtClean="0">
                            <a:solidFill>
                              <a:srgbClr val="FF0000"/>
                            </a:solidFill>
                            <a:effectLst/>
                            <a:latin typeface="Cambria Math" panose="02040503050406030204" pitchFamily="18" charset="0"/>
                            <a:cs typeface="Times New Roman" panose="02020603050405020304" pitchFamily="18" charset="0"/>
                          </a:rPr>
                        </m:ctrlPr>
                      </m:sSubPr>
                      <m:e>
                        <m:r>
                          <a:rPr lang="en-US" sz="2400" b="1" i="1" smtClean="0">
                            <a:solidFill>
                              <a:srgbClr val="FF0000"/>
                            </a:solidFill>
                            <a:effectLst/>
                            <a:latin typeface="Cambria Math" panose="02040503050406030204" pitchFamily="18" charset="0"/>
                            <a:cs typeface="Times New Roman" panose="02020603050405020304" pitchFamily="18" charset="0"/>
                          </a:rPr>
                          <m:t>𝒕</m:t>
                        </m:r>
                      </m:e>
                      <m:sub>
                        <m:r>
                          <a:rPr lang="en-US" sz="2400" b="1" i="1" smtClean="0">
                            <a:solidFill>
                              <a:srgbClr val="FF0000"/>
                            </a:solidFill>
                            <a:effectLst/>
                            <a:latin typeface="Cambria Math" panose="02040503050406030204" pitchFamily="18" charset="0"/>
                            <a:cs typeface="Times New Roman" panose="02020603050405020304" pitchFamily="18" charset="0"/>
                          </a:rPr>
                          <m:t>𝒔𝒆𝒕𝒖𝒑</m:t>
                        </m:r>
                      </m:sub>
                    </m:sSub>
                    <m:r>
                      <a:rPr lang="en-US" sz="2400" b="1" i="1" smtClean="0">
                        <a:effectLst/>
                        <a:latin typeface="Cambria Math" panose="02040503050406030204" pitchFamily="18" charset="0"/>
                        <a:cs typeface="Times New Roman" panose="02020603050405020304" pitchFamily="18" charset="0"/>
                      </a:rPr>
                      <m:t> </m:t>
                    </m:r>
                  </m:oMath>
                </a14:m>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before the next</a:t>
                </a:r>
                <a:r>
                  <a:rPr lang="en-US" sz="2400" spc="-23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clock.</a:t>
                </a:r>
                <a:endParaRPr lang="en-US" sz="1100" spc="-2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spcBef>
                    <a:spcPts val="185"/>
                  </a:spcBef>
                  <a:spcAft>
                    <a:spcPts val="0"/>
                  </a:spcAft>
                  <a:buSzPts val="2800"/>
                  <a:buFont typeface="Arial" panose="020B0604020202020204" pitchFamily="34" charset="0"/>
                  <a:buChar char="•"/>
                  <a:tabLst>
                    <a:tab pos="659130" algn="l"/>
                  </a:tabLs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In general, our timing path is a</a:t>
                </a:r>
                <a:r>
                  <a:rPr lang="en-US" sz="2800" b="1" spc="-7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race:</a:t>
                </a:r>
              </a:p>
              <a:p>
                <a:pPr marL="742950" marR="0" lvl="1" indent="-285750">
                  <a:spcBef>
                    <a:spcPts val="720"/>
                  </a:spcBef>
                  <a:spcAft>
                    <a:spcPts val="0"/>
                  </a:spcAft>
                  <a:buSzPts val="2400"/>
                  <a:buFont typeface="Arial" panose="020B0604020202020204" pitchFamily="34" charset="0"/>
                  <a:buChar char="•"/>
                  <a:tabLst>
                    <a:tab pos="1059180" algn="l"/>
                    <a:tab pos="1059815" algn="l"/>
                  </a:tabLst>
                </a:pP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Between the </a:t>
                </a:r>
                <a:r>
                  <a:rPr lang="en-US" sz="2400" spc="-20" dirty="0">
                    <a:solidFill>
                      <a:srgbClr val="00AF50"/>
                    </a:solidFill>
                    <a:effectLst/>
                    <a:latin typeface="Times New Roman" panose="02020603050405020304" pitchFamily="18" charset="0"/>
                    <a:ea typeface="Arial" panose="020B0604020202020204" pitchFamily="34" charset="0"/>
                    <a:cs typeface="Times New Roman" panose="02020603050405020304" pitchFamily="18" charset="0"/>
                  </a:rPr>
                  <a:t>Data Arrival</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 starting with the </a:t>
                </a:r>
                <a:r>
                  <a:rPr lang="en-US" sz="2400" i="1" spc="-20" dirty="0">
                    <a:solidFill>
                      <a:srgbClr val="00AF50"/>
                    </a:solidFill>
                    <a:effectLst/>
                    <a:latin typeface="Times New Roman" panose="02020603050405020304" pitchFamily="18" charset="0"/>
                    <a:ea typeface="Arial" panose="020B0604020202020204" pitchFamily="34" charset="0"/>
                    <a:cs typeface="Times New Roman" panose="02020603050405020304" pitchFamily="18" charset="0"/>
                  </a:rPr>
                  <a:t>launching </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clock</a:t>
                </a:r>
                <a:r>
                  <a:rPr lang="en-US" sz="2400" spc="-8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edge.</a:t>
                </a:r>
                <a:endParaRPr lang="en-US" sz="1100" spc="-20" dirty="0">
                  <a:effectLst/>
                  <a:latin typeface="Times New Roman" panose="02020603050405020304" pitchFamily="18" charset="0"/>
                  <a:ea typeface="Arial" panose="020B0604020202020204" pitchFamily="34" charset="0"/>
                  <a:cs typeface="Times New Roman" panose="02020603050405020304" pitchFamily="18" charset="0"/>
                </a:endParaRPr>
              </a:p>
              <a:p>
                <a:pPr marL="742950" marR="0" lvl="1" indent="-285750">
                  <a:spcBef>
                    <a:spcPts val="420"/>
                  </a:spcBef>
                  <a:spcAft>
                    <a:spcPts val="0"/>
                  </a:spcAft>
                  <a:buSzPts val="2400"/>
                  <a:buFont typeface="Arial" panose="020B0604020202020204" pitchFamily="34" charset="0"/>
                  <a:buChar char="•"/>
                  <a:tabLst>
                    <a:tab pos="1059180" algn="l"/>
                    <a:tab pos="1059815" algn="l"/>
                  </a:tabLst>
                </a:pP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And the </a:t>
                </a:r>
                <a:r>
                  <a:rPr lang="en-US" sz="2400" spc="-20" dirty="0">
                    <a:solidFill>
                      <a:srgbClr val="6F2F9F"/>
                    </a:solidFill>
                    <a:effectLst/>
                    <a:latin typeface="Times New Roman" panose="02020603050405020304" pitchFamily="18" charset="0"/>
                    <a:ea typeface="Arial" panose="020B0604020202020204" pitchFamily="34" charset="0"/>
                    <a:cs typeface="Times New Roman" panose="02020603050405020304" pitchFamily="18" charset="0"/>
                  </a:rPr>
                  <a:t>Data Capture</a:t>
                </a:r>
                <a:r>
                  <a:rPr lang="en-US" sz="2400" spc="-20" dirty="0">
                    <a:effectLst/>
                    <a:latin typeface="Times New Roman" panose="02020603050405020304" pitchFamily="18" charset="0"/>
                    <a:ea typeface="Arial" panose="020B0604020202020204" pitchFamily="34" charset="0"/>
                    <a:cs typeface="Times New Roman" panose="02020603050405020304" pitchFamily="18" charset="0"/>
                  </a:rPr>
                  <a:t>, one clock period</a:t>
                </a:r>
                <a:r>
                  <a:rPr lang="en-US" sz="2400" spc="1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spc="-25" dirty="0">
                    <a:effectLst/>
                    <a:latin typeface="Times New Roman" panose="02020603050405020304" pitchFamily="18" charset="0"/>
                    <a:ea typeface="Arial" panose="020B0604020202020204" pitchFamily="34" charset="0"/>
                    <a:cs typeface="Times New Roman" panose="02020603050405020304" pitchFamily="18" charset="0"/>
                  </a:rPr>
                  <a:t>later.</a:t>
                </a:r>
                <a:endParaRPr lang="en-US" sz="1100" spc="-2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F867442-B288-4219-82CD-BA8FFEF7CAC9}"/>
                  </a:ext>
                </a:extLst>
              </p:cNvPr>
              <p:cNvSpPr txBox="1">
                <a:spLocks noRot="1" noChangeAspect="1" noMove="1" noResize="1" noEditPoints="1" noAdjustHandles="1" noChangeArrowheads="1" noChangeShapeType="1" noTextEdit="1"/>
              </p:cNvSpPr>
              <p:nvPr/>
            </p:nvSpPr>
            <p:spPr>
              <a:xfrm>
                <a:off x="246274" y="1308508"/>
                <a:ext cx="9821004" cy="3293209"/>
              </a:xfrm>
              <a:prstGeom prst="rect">
                <a:avLst/>
              </a:prstGeom>
              <a:blipFill>
                <a:blip r:embed="rId3"/>
                <a:stretch>
                  <a:fillRect l="-1117" t="-2037" b="-3333"/>
                </a:stretch>
              </a:blipFill>
            </p:spPr>
            <p:txBody>
              <a:bodyPr/>
              <a:lstStyle/>
              <a:p>
                <a:r>
                  <a:rPr lang="en-US">
                    <a:noFill/>
                  </a:rPr>
                  <a:t> </a:t>
                </a:r>
              </a:p>
            </p:txBody>
          </p:sp>
        </mc:Fallback>
      </mc:AlternateContent>
      <p:grpSp>
        <p:nvGrpSpPr>
          <p:cNvPr id="9" name="Group 2">
            <a:extLst>
              <a:ext uri="{FF2B5EF4-FFF2-40B4-BE49-F238E27FC236}">
                <a16:creationId xmlns:a16="http://schemas.microsoft.com/office/drawing/2014/main" id="{2E2A1E7D-D8FA-40C4-869E-7BD9274FACCF}"/>
              </a:ext>
            </a:extLst>
          </p:cNvPr>
          <p:cNvGrpSpPr>
            <a:grpSpLocks/>
          </p:cNvGrpSpPr>
          <p:nvPr/>
        </p:nvGrpSpPr>
        <p:grpSpPr bwMode="auto">
          <a:xfrm>
            <a:off x="943248" y="4538256"/>
            <a:ext cx="4478338" cy="2232026"/>
            <a:chOff x="3138" y="696"/>
            <a:chExt cx="7051" cy="3516"/>
          </a:xfrm>
        </p:grpSpPr>
        <p:sp>
          <p:nvSpPr>
            <p:cNvPr id="10" name="Line 3">
              <a:extLst>
                <a:ext uri="{FF2B5EF4-FFF2-40B4-BE49-F238E27FC236}">
                  <a16:creationId xmlns:a16="http://schemas.microsoft.com/office/drawing/2014/main" id="{502F83E2-7251-4472-98E3-6DA9FF6D016C}"/>
                </a:ext>
              </a:extLst>
            </p:cNvPr>
            <p:cNvSpPr>
              <a:spLocks noChangeShapeType="1"/>
            </p:cNvSpPr>
            <p:nvPr/>
          </p:nvSpPr>
          <p:spPr bwMode="auto">
            <a:xfrm>
              <a:off x="3157" y="1373"/>
              <a:ext cx="20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103ED286-FE1F-441A-B745-1A7FD3DEA925}"/>
                </a:ext>
              </a:extLst>
            </p:cNvPr>
            <p:cNvSpPr>
              <a:spLocks/>
            </p:cNvSpPr>
            <p:nvPr/>
          </p:nvSpPr>
          <p:spPr bwMode="auto">
            <a:xfrm>
              <a:off x="5043" y="811"/>
              <a:ext cx="270" cy="563"/>
            </a:xfrm>
            <a:custGeom>
              <a:avLst/>
              <a:gdLst>
                <a:gd name="T0" fmla="+- 0 5178 5043"/>
                <a:gd name="T1" fmla="*/ T0 w 270"/>
                <a:gd name="T2" fmla="+- 0 931 811"/>
                <a:gd name="T3" fmla="*/ 931 h 563"/>
                <a:gd name="T4" fmla="+- 0 5148 5043"/>
                <a:gd name="T5" fmla="*/ T4 w 270"/>
                <a:gd name="T6" fmla="+- 0 982 811"/>
                <a:gd name="T7" fmla="*/ 982 h 563"/>
                <a:gd name="T8" fmla="+- 0 5148 5043"/>
                <a:gd name="T9" fmla="*/ T8 w 270"/>
                <a:gd name="T10" fmla="+- 0 1374 811"/>
                <a:gd name="T11" fmla="*/ 1374 h 563"/>
                <a:gd name="T12" fmla="+- 0 5208 5043"/>
                <a:gd name="T13" fmla="*/ T12 w 270"/>
                <a:gd name="T14" fmla="+- 0 1374 811"/>
                <a:gd name="T15" fmla="*/ 1374 h 563"/>
                <a:gd name="T16" fmla="+- 0 5208 5043"/>
                <a:gd name="T17" fmla="*/ T16 w 270"/>
                <a:gd name="T18" fmla="+- 0 982 811"/>
                <a:gd name="T19" fmla="*/ 982 h 563"/>
                <a:gd name="T20" fmla="+- 0 5178 5043"/>
                <a:gd name="T21" fmla="*/ T20 w 270"/>
                <a:gd name="T22" fmla="+- 0 931 811"/>
                <a:gd name="T23" fmla="*/ 931 h 563"/>
                <a:gd name="T24" fmla="+- 0 5178 5043"/>
                <a:gd name="T25" fmla="*/ T24 w 270"/>
                <a:gd name="T26" fmla="+- 0 811 811"/>
                <a:gd name="T27" fmla="*/ 811 h 563"/>
                <a:gd name="T28" fmla="+- 0 5047 5043"/>
                <a:gd name="T29" fmla="*/ T28 w 270"/>
                <a:gd name="T30" fmla="+- 0 1036 811"/>
                <a:gd name="T31" fmla="*/ 1036 h 563"/>
                <a:gd name="T32" fmla="+- 0 5043 5043"/>
                <a:gd name="T33" fmla="*/ T32 w 270"/>
                <a:gd name="T34" fmla="+- 0 1047 811"/>
                <a:gd name="T35" fmla="*/ 1047 h 563"/>
                <a:gd name="T36" fmla="+- 0 5044 5043"/>
                <a:gd name="T37" fmla="*/ T36 w 270"/>
                <a:gd name="T38" fmla="+- 0 1058 811"/>
                <a:gd name="T39" fmla="*/ 1058 h 563"/>
                <a:gd name="T40" fmla="+- 0 5049 5043"/>
                <a:gd name="T41" fmla="*/ T40 w 270"/>
                <a:gd name="T42" fmla="+- 0 1069 811"/>
                <a:gd name="T43" fmla="*/ 1069 h 563"/>
                <a:gd name="T44" fmla="+- 0 5058 5043"/>
                <a:gd name="T45" fmla="*/ T44 w 270"/>
                <a:gd name="T46" fmla="+- 0 1077 811"/>
                <a:gd name="T47" fmla="*/ 1077 h 563"/>
                <a:gd name="T48" fmla="+- 0 5069 5043"/>
                <a:gd name="T49" fmla="*/ T48 w 270"/>
                <a:gd name="T50" fmla="+- 0 1081 811"/>
                <a:gd name="T51" fmla="*/ 1081 h 563"/>
                <a:gd name="T52" fmla="+- 0 5081 5043"/>
                <a:gd name="T53" fmla="*/ T52 w 270"/>
                <a:gd name="T54" fmla="+- 0 1080 811"/>
                <a:gd name="T55" fmla="*/ 1080 h 563"/>
                <a:gd name="T56" fmla="+- 0 5091 5043"/>
                <a:gd name="T57" fmla="*/ T56 w 270"/>
                <a:gd name="T58" fmla="+- 0 1075 811"/>
                <a:gd name="T59" fmla="*/ 1075 h 563"/>
                <a:gd name="T60" fmla="+- 0 5099 5043"/>
                <a:gd name="T61" fmla="*/ T60 w 270"/>
                <a:gd name="T62" fmla="+- 0 1066 811"/>
                <a:gd name="T63" fmla="*/ 1066 h 563"/>
                <a:gd name="T64" fmla="+- 0 5148 5043"/>
                <a:gd name="T65" fmla="*/ T64 w 270"/>
                <a:gd name="T66" fmla="+- 0 982 811"/>
                <a:gd name="T67" fmla="*/ 982 h 563"/>
                <a:gd name="T68" fmla="+- 0 5148 5043"/>
                <a:gd name="T69" fmla="*/ T68 w 270"/>
                <a:gd name="T70" fmla="+- 0 871 811"/>
                <a:gd name="T71" fmla="*/ 871 h 563"/>
                <a:gd name="T72" fmla="+- 0 5213 5043"/>
                <a:gd name="T73" fmla="*/ T72 w 270"/>
                <a:gd name="T74" fmla="+- 0 871 811"/>
                <a:gd name="T75" fmla="*/ 871 h 563"/>
                <a:gd name="T76" fmla="+- 0 5178 5043"/>
                <a:gd name="T77" fmla="*/ T76 w 270"/>
                <a:gd name="T78" fmla="+- 0 811 811"/>
                <a:gd name="T79" fmla="*/ 811 h 563"/>
                <a:gd name="T80" fmla="+- 0 5213 5043"/>
                <a:gd name="T81" fmla="*/ T80 w 270"/>
                <a:gd name="T82" fmla="+- 0 871 811"/>
                <a:gd name="T83" fmla="*/ 871 h 563"/>
                <a:gd name="T84" fmla="+- 0 5208 5043"/>
                <a:gd name="T85" fmla="*/ T84 w 270"/>
                <a:gd name="T86" fmla="+- 0 871 811"/>
                <a:gd name="T87" fmla="*/ 871 h 563"/>
                <a:gd name="T88" fmla="+- 0 5208 5043"/>
                <a:gd name="T89" fmla="*/ T88 w 270"/>
                <a:gd name="T90" fmla="+- 0 982 811"/>
                <a:gd name="T91" fmla="*/ 982 h 563"/>
                <a:gd name="T92" fmla="+- 0 5257 5043"/>
                <a:gd name="T93" fmla="*/ T92 w 270"/>
                <a:gd name="T94" fmla="+- 0 1066 811"/>
                <a:gd name="T95" fmla="*/ 1066 h 563"/>
                <a:gd name="T96" fmla="+- 0 5265 5043"/>
                <a:gd name="T97" fmla="*/ T96 w 270"/>
                <a:gd name="T98" fmla="+- 0 1075 811"/>
                <a:gd name="T99" fmla="*/ 1075 h 563"/>
                <a:gd name="T100" fmla="+- 0 5275 5043"/>
                <a:gd name="T101" fmla="*/ T100 w 270"/>
                <a:gd name="T102" fmla="+- 0 1080 811"/>
                <a:gd name="T103" fmla="*/ 1080 h 563"/>
                <a:gd name="T104" fmla="+- 0 5287 5043"/>
                <a:gd name="T105" fmla="*/ T104 w 270"/>
                <a:gd name="T106" fmla="+- 0 1081 811"/>
                <a:gd name="T107" fmla="*/ 1081 h 563"/>
                <a:gd name="T108" fmla="+- 0 5298 5043"/>
                <a:gd name="T109" fmla="*/ T108 w 270"/>
                <a:gd name="T110" fmla="+- 0 1077 811"/>
                <a:gd name="T111" fmla="*/ 1077 h 563"/>
                <a:gd name="T112" fmla="+- 0 5307 5043"/>
                <a:gd name="T113" fmla="*/ T112 w 270"/>
                <a:gd name="T114" fmla="+- 0 1069 811"/>
                <a:gd name="T115" fmla="*/ 1069 h 563"/>
                <a:gd name="T116" fmla="+- 0 5312 5043"/>
                <a:gd name="T117" fmla="*/ T116 w 270"/>
                <a:gd name="T118" fmla="+- 0 1058 811"/>
                <a:gd name="T119" fmla="*/ 1058 h 563"/>
                <a:gd name="T120" fmla="+- 0 5313 5043"/>
                <a:gd name="T121" fmla="*/ T120 w 270"/>
                <a:gd name="T122" fmla="+- 0 1047 811"/>
                <a:gd name="T123" fmla="*/ 1047 h 563"/>
                <a:gd name="T124" fmla="+- 0 5309 5043"/>
                <a:gd name="T125" fmla="*/ T124 w 270"/>
                <a:gd name="T126" fmla="+- 0 1036 811"/>
                <a:gd name="T127" fmla="*/ 1036 h 563"/>
                <a:gd name="T128" fmla="+- 0 5213 5043"/>
                <a:gd name="T129" fmla="*/ T128 w 270"/>
                <a:gd name="T130" fmla="+- 0 871 811"/>
                <a:gd name="T131" fmla="*/ 871 h 563"/>
                <a:gd name="T132" fmla="+- 0 5208 5043"/>
                <a:gd name="T133" fmla="*/ T132 w 270"/>
                <a:gd name="T134" fmla="+- 0 871 811"/>
                <a:gd name="T135" fmla="*/ 871 h 563"/>
                <a:gd name="T136" fmla="+- 0 5148 5043"/>
                <a:gd name="T137" fmla="*/ T136 w 270"/>
                <a:gd name="T138" fmla="+- 0 871 811"/>
                <a:gd name="T139" fmla="*/ 871 h 563"/>
                <a:gd name="T140" fmla="+- 0 5148 5043"/>
                <a:gd name="T141" fmla="*/ T140 w 270"/>
                <a:gd name="T142" fmla="+- 0 982 811"/>
                <a:gd name="T143" fmla="*/ 982 h 563"/>
                <a:gd name="T144" fmla="+- 0 5178 5043"/>
                <a:gd name="T145" fmla="*/ T144 w 270"/>
                <a:gd name="T146" fmla="+- 0 931 811"/>
                <a:gd name="T147" fmla="*/ 931 h 563"/>
                <a:gd name="T148" fmla="+- 0 5152 5043"/>
                <a:gd name="T149" fmla="*/ T148 w 270"/>
                <a:gd name="T150" fmla="+- 0 886 811"/>
                <a:gd name="T151" fmla="*/ 886 h 563"/>
                <a:gd name="T152" fmla="+- 0 5208 5043"/>
                <a:gd name="T153" fmla="*/ T152 w 270"/>
                <a:gd name="T154" fmla="+- 0 886 811"/>
                <a:gd name="T155" fmla="*/ 886 h 563"/>
                <a:gd name="T156" fmla="+- 0 5208 5043"/>
                <a:gd name="T157" fmla="*/ T156 w 270"/>
                <a:gd name="T158" fmla="+- 0 871 811"/>
                <a:gd name="T159" fmla="*/ 871 h 563"/>
                <a:gd name="T160" fmla="+- 0 5208 5043"/>
                <a:gd name="T161" fmla="*/ T160 w 270"/>
                <a:gd name="T162" fmla="+- 0 886 811"/>
                <a:gd name="T163" fmla="*/ 886 h 563"/>
                <a:gd name="T164" fmla="+- 0 5204 5043"/>
                <a:gd name="T165" fmla="*/ T164 w 270"/>
                <a:gd name="T166" fmla="+- 0 886 811"/>
                <a:gd name="T167" fmla="*/ 886 h 563"/>
                <a:gd name="T168" fmla="+- 0 5178 5043"/>
                <a:gd name="T169" fmla="*/ T168 w 270"/>
                <a:gd name="T170" fmla="+- 0 931 811"/>
                <a:gd name="T171" fmla="*/ 931 h 563"/>
                <a:gd name="T172" fmla="+- 0 5208 5043"/>
                <a:gd name="T173" fmla="*/ T172 w 270"/>
                <a:gd name="T174" fmla="+- 0 982 811"/>
                <a:gd name="T175" fmla="*/ 982 h 563"/>
                <a:gd name="T176" fmla="+- 0 5208 5043"/>
                <a:gd name="T177" fmla="*/ T176 w 270"/>
                <a:gd name="T178" fmla="+- 0 886 811"/>
                <a:gd name="T179" fmla="*/ 886 h 563"/>
                <a:gd name="T180" fmla="+- 0 5204 5043"/>
                <a:gd name="T181" fmla="*/ T180 w 270"/>
                <a:gd name="T182" fmla="+- 0 886 811"/>
                <a:gd name="T183" fmla="*/ 886 h 563"/>
                <a:gd name="T184" fmla="+- 0 5152 5043"/>
                <a:gd name="T185" fmla="*/ T184 w 270"/>
                <a:gd name="T186" fmla="+- 0 886 811"/>
                <a:gd name="T187" fmla="*/ 886 h 563"/>
                <a:gd name="T188" fmla="+- 0 5178 5043"/>
                <a:gd name="T189" fmla="*/ T188 w 270"/>
                <a:gd name="T190" fmla="+- 0 931 811"/>
                <a:gd name="T191" fmla="*/ 931 h 563"/>
                <a:gd name="T192" fmla="+- 0 5204 5043"/>
                <a:gd name="T193" fmla="*/ T192 w 270"/>
                <a:gd name="T194" fmla="+- 0 886 811"/>
                <a:gd name="T195" fmla="*/ 886 h 5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270" h="563">
                  <a:moveTo>
                    <a:pt x="135" y="120"/>
                  </a:moveTo>
                  <a:lnTo>
                    <a:pt x="105" y="171"/>
                  </a:lnTo>
                  <a:lnTo>
                    <a:pt x="105" y="563"/>
                  </a:lnTo>
                  <a:lnTo>
                    <a:pt x="165" y="563"/>
                  </a:lnTo>
                  <a:lnTo>
                    <a:pt x="165" y="171"/>
                  </a:lnTo>
                  <a:lnTo>
                    <a:pt x="135" y="120"/>
                  </a:lnTo>
                  <a:close/>
                  <a:moveTo>
                    <a:pt x="135" y="0"/>
                  </a:moveTo>
                  <a:lnTo>
                    <a:pt x="4" y="225"/>
                  </a:lnTo>
                  <a:lnTo>
                    <a:pt x="0" y="236"/>
                  </a:lnTo>
                  <a:lnTo>
                    <a:pt x="1" y="247"/>
                  </a:lnTo>
                  <a:lnTo>
                    <a:pt x="6" y="258"/>
                  </a:lnTo>
                  <a:lnTo>
                    <a:pt x="15" y="266"/>
                  </a:lnTo>
                  <a:lnTo>
                    <a:pt x="26" y="270"/>
                  </a:lnTo>
                  <a:lnTo>
                    <a:pt x="38" y="269"/>
                  </a:lnTo>
                  <a:lnTo>
                    <a:pt x="48" y="264"/>
                  </a:lnTo>
                  <a:lnTo>
                    <a:pt x="56" y="255"/>
                  </a:lnTo>
                  <a:lnTo>
                    <a:pt x="105" y="171"/>
                  </a:lnTo>
                  <a:lnTo>
                    <a:pt x="105" y="60"/>
                  </a:lnTo>
                  <a:lnTo>
                    <a:pt x="170" y="60"/>
                  </a:lnTo>
                  <a:lnTo>
                    <a:pt x="135" y="0"/>
                  </a:lnTo>
                  <a:close/>
                  <a:moveTo>
                    <a:pt x="170" y="60"/>
                  </a:moveTo>
                  <a:lnTo>
                    <a:pt x="165" y="60"/>
                  </a:lnTo>
                  <a:lnTo>
                    <a:pt x="165" y="171"/>
                  </a:lnTo>
                  <a:lnTo>
                    <a:pt x="214" y="255"/>
                  </a:lnTo>
                  <a:lnTo>
                    <a:pt x="222" y="264"/>
                  </a:lnTo>
                  <a:lnTo>
                    <a:pt x="232" y="269"/>
                  </a:lnTo>
                  <a:lnTo>
                    <a:pt x="244" y="270"/>
                  </a:lnTo>
                  <a:lnTo>
                    <a:pt x="255" y="266"/>
                  </a:lnTo>
                  <a:lnTo>
                    <a:pt x="264" y="258"/>
                  </a:lnTo>
                  <a:lnTo>
                    <a:pt x="269" y="247"/>
                  </a:lnTo>
                  <a:lnTo>
                    <a:pt x="270" y="236"/>
                  </a:lnTo>
                  <a:lnTo>
                    <a:pt x="266" y="225"/>
                  </a:lnTo>
                  <a:lnTo>
                    <a:pt x="170" y="60"/>
                  </a:lnTo>
                  <a:close/>
                  <a:moveTo>
                    <a:pt x="165" y="60"/>
                  </a:moveTo>
                  <a:lnTo>
                    <a:pt x="105" y="60"/>
                  </a:lnTo>
                  <a:lnTo>
                    <a:pt x="105" y="171"/>
                  </a:lnTo>
                  <a:lnTo>
                    <a:pt x="135" y="120"/>
                  </a:lnTo>
                  <a:lnTo>
                    <a:pt x="109" y="75"/>
                  </a:lnTo>
                  <a:lnTo>
                    <a:pt x="165" y="75"/>
                  </a:lnTo>
                  <a:lnTo>
                    <a:pt x="165" y="60"/>
                  </a:lnTo>
                  <a:close/>
                  <a:moveTo>
                    <a:pt x="165" y="75"/>
                  </a:moveTo>
                  <a:lnTo>
                    <a:pt x="161" y="75"/>
                  </a:lnTo>
                  <a:lnTo>
                    <a:pt x="135" y="120"/>
                  </a:lnTo>
                  <a:lnTo>
                    <a:pt x="165" y="171"/>
                  </a:lnTo>
                  <a:lnTo>
                    <a:pt x="165" y="75"/>
                  </a:lnTo>
                  <a:close/>
                  <a:moveTo>
                    <a:pt x="161" y="75"/>
                  </a:moveTo>
                  <a:lnTo>
                    <a:pt x="109" y="75"/>
                  </a:lnTo>
                  <a:lnTo>
                    <a:pt x="135" y="120"/>
                  </a:lnTo>
                  <a:lnTo>
                    <a:pt x="161"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5">
              <a:extLst>
                <a:ext uri="{FF2B5EF4-FFF2-40B4-BE49-F238E27FC236}">
                  <a16:creationId xmlns:a16="http://schemas.microsoft.com/office/drawing/2014/main" id="{7CD6BB55-B783-4677-A125-449825AB7038}"/>
                </a:ext>
              </a:extLst>
            </p:cNvPr>
            <p:cNvSpPr>
              <a:spLocks noChangeShapeType="1"/>
            </p:cNvSpPr>
            <p:nvPr/>
          </p:nvSpPr>
          <p:spPr bwMode="auto">
            <a:xfrm>
              <a:off x="5178" y="811"/>
              <a:ext cx="20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0C026617-DF19-4E96-8571-C922180DE7F4}"/>
                </a:ext>
              </a:extLst>
            </p:cNvPr>
            <p:cNvSpPr>
              <a:spLocks noChangeShapeType="1"/>
            </p:cNvSpPr>
            <p:nvPr/>
          </p:nvSpPr>
          <p:spPr bwMode="auto">
            <a:xfrm>
              <a:off x="7201" y="811"/>
              <a:ext cx="0" cy="5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7">
              <a:extLst>
                <a:ext uri="{FF2B5EF4-FFF2-40B4-BE49-F238E27FC236}">
                  <a16:creationId xmlns:a16="http://schemas.microsoft.com/office/drawing/2014/main" id="{32DCCF4B-01A6-4F91-BC56-44CD07B7DBB4}"/>
                </a:ext>
              </a:extLst>
            </p:cNvPr>
            <p:cNvSpPr>
              <a:spLocks noChangeShapeType="1"/>
            </p:cNvSpPr>
            <p:nvPr/>
          </p:nvSpPr>
          <p:spPr bwMode="auto">
            <a:xfrm>
              <a:off x="7201" y="1373"/>
              <a:ext cx="20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8">
              <a:extLst>
                <a:ext uri="{FF2B5EF4-FFF2-40B4-BE49-F238E27FC236}">
                  <a16:creationId xmlns:a16="http://schemas.microsoft.com/office/drawing/2014/main" id="{A9C32788-CCE2-4782-BE48-B9CE1D5E552A}"/>
                </a:ext>
              </a:extLst>
            </p:cNvPr>
            <p:cNvSpPr>
              <a:spLocks/>
            </p:cNvSpPr>
            <p:nvPr/>
          </p:nvSpPr>
          <p:spPr bwMode="auto">
            <a:xfrm>
              <a:off x="9089" y="811"/>
              <a:ext cx="270" cy="563"/>
            </a:xfrm>
            <a:custGeom>
              <a:avLst/>
              <a:gdLst>
                <a:gd name="T0" fmla="+- 0 9224 9090"/>
                <a:gd name="T1" fmla="*/ T0 w 270"/>
                <a:gd name="T2" fmla="+- 0 931 811"/>
                <a:gd name="T3" fmla="*/ 931 h 563"/>
                <a:gd name="T4" fmla="+- 0 9194 9090"/>
                <a:gd name="T5" fmla="*/ T4 w 270"/>
                <a:gd name="T6" fmla="+- 0 982 811"/>
                <a:gd name="T7" fmla="*/ 982 h 563"/>
                <a:gd name="T8" fmla="+- 0 9194 9090"/>
                <a:gd name="T9" fmla="*/ T8 w 270"/>
                <a:gd name="T10" fmla="+- 0 1374 811"/>
                <a:gd name="T11" fmla="*/ 1374 h 563"/>
                <a:gd name="T12" fmla="+- 0 9254 9090"/>
                <a:gd name="T13" fmla="*/ T12 w 270"/>
                <a:gd name="T14" fmla="+- 0 1374 811"/>
                <a:gd name="T15" fmla="*/ 1374 h 563"/>
                <a:gd name="T16" fmla="+- 0 9254 9090"/>
                <a:gd name="T17" fmla="*/ T16 w 270"/>
                <a:gd name="T18" fmla="+- 0 982 811"/>
                <a:gd name="T19" fmla="*/ 982 h 563"/>
                <a:gd name="T20" fmla="+- 0 9224 9090"/>
                <a:gd name="T21" fmla="*/ T20 w 270"/>
                <a:gd name="T22" fmla="+- 0 931 811"/>
                <a:gd name="T23" fmla="*/ 931 h 563"/>
                <a:gd name="T24" fmla="+- 0 9224 9090"/>
                <a:gd name="T25" fmla="*/ T24 w 270"/>
                <a:gd name="T26" fmla="+- 0 811 811"/>
                <a:gd name="T27" fmla="*/ 811 h 563"/>
                <a:gd name="T28" fmla="+- 0 9093 9090"/>
                <a:gd name="T29" fmla="*/ T28 w 270"/>
                <a:gd name="T30" fmla="+- 0 1036 811"/>
                <a:gd name="T31" fmla="*/ 1036 h 563"/>
                <a:gd name="T32" fmla="+- 0 9090 9090"/>
                <a:gd name="T33" fmla="*/ T32 w 270"/>
                <a:gd name="T34" fmla="+- 0 1047 811"/>
                <a:gd name="T35" fmla="*/ 1047 h 563"/>
                <a:gd name="T36" fmla="+- 0 9090 9090"/>
                <a:gd name="T37" fmla="*/ T36 w 270"/>
                <a:gd name="T38" fmla="+- 0 1058 811"/>
                <a:gd name="T39" fmla="*/ 1058 h 563"/>
                <a:gd name="T40" fmla="+- 0 9095 9090"/>
                <a:gd name="T41" fmla="*/ T40 w 270"/>
                <a:gd name="T42" fmla="+- 0 1069 811"/>
                <a:gd name="T43" fmla="*/ 1069 h 563"/>
                <a:gd name="T44" fmla="+- 0 9104 9090"/>
                <a:gd name="T45" fmla="*/ T44 w 270"/>
                <a:gd name="T46" fmla="+- 0 1077 811"/>
                <a:gd name="T47" fmla="*/ 1077 h 563"/>
                <a:gd name="T48" fmla="+- 0 9116 9090"/>
                <a:gd name="T49" fmla="*/ T48 w 270"/>
                <a:gd name="T50" fmla="+- 0 1081 811"/>
                <a:gd name="T51" fmla="*/ 1081 h 563"/>
                <a:gd name="T52" fmla="+- 0 9127 9090"/>
                <a:gd name="T53" fmla="*/ T52 w 270"/>
                <a:gd name="T54" fmla="+- 0 1080 811"/>
                <a:gd name="T55" fmla="*/ 1080 h 563"/>
                <a:gd name="T56" fmla="+- 0 9137 9090"/>
                <a:gd name="T57" fmla="*/ T56 w 270"/>
                <a:gd name="T58" fmla="+- 0 1075 811"/>
                <a:gd name="T59" fmla="*/ 1075 h 563"/>
                <a:gd name="T60" fmla="+- 0 9145 9090"/>
                <a:gd name="T61" fmla="*/ T60 w 270"/>
                <a:gd name="T62" fmla="+- 0 1066 811"/>
                <a:gd name="T63" fmla="*/ 1066 h 563"/>
                <a:gd name="T64" fmla="+- 0 9194 9090"/>
                <a:gd name="T65" fmla="*/ T64 w 270"/>
                <a:gd name="T66" fmla="+- 0 982 811"/>
                <a:gd name="T67" fmla="*/ 982 h 563"/>
                <a:gd name="T68" fmla="+- 0 9194 9090"/>
                <a:gd name="T69" fmla="*/ T68 w 270"/>
                <a:gd name="T70" fmla="+- 0 871 811"/>
                <a:gd name="T71" fmla="*/ 871 h 563"/>
                <a:gd name="T72" fmla="+- 0 9259 9090"/>
                <a:gd name="T73" fmla="*/ T72 w 270"/>
                <a:gd name="T74" fmla="+- 0 871 811"/>
                <a:gd name="T75" fmla="*/ 871 h 563"/>
                <a:gd name="T76" fmla="+- 0 9224 9090"/>
                <a:gd name="T77" fmla="*/ T76 w 270"/>
                <a:gd name="T78" fmla="+- 0 811 811"/>
                <a:gd name="T79" fmla="*/ 811 h 563"/>
                <a:gd name="T80" fmla="+- 0 9259 9090"/>
                <a:gd name="T81" fmla="*/ T80 w 270"/>
                <a:gd name="T82" fmla="+- 0 871 811"/>
                <a:gd name="T83" fmla="*/ 871 h 563"/>
                <a:gd name="T84" fmla="+- 0 9254 9090"/>
                <a:gd name="T85" fmla="*/ T84 w 270"/>
                <a:gd name="T86" fmla="+- 0 871 811"/>
                <a:gd name="T87" fmla="*/ 871 h 563"/>
                <a:gd name="T88" fmla="+- 0 9254 9090"/>
                <a:gd name="T89" fmla="*/ T88 w 270"/>
                <a:gd name="T90" fmla="+- 0 982 811"/>
                <a:gd name="T91" fmla="*/ 982 h 563"/>
                <a:gd name="T92" fmla="+- 0 9303 9090"/>
                <a:gd name="T93" fmla="*/ T92 w 270"/>
                <a:gd name="T94" fmla="+- 0 1066 811"/>
                <a:gd name="T95" fmla="*/ 1066 h 563"/>
                <a:gd name="T96" fmla="+- 0 9311 9090"/>
                <a:gd name="T97" fmla="*/ T96 w 270"/>
                <a:gd name="T98" fmla="+- 0 1075 811"/>
                <a:gd name="T99" fmla="*/ 1075 h 563"/>
                <a:gd name="T100" fmla="+- 0 9322 9090"/>
                <a:gd name="T101" fmla="*/ T100 w 270"/>
                <a:gd name="T102" fmla="+- 0 1080 811"/>
                <a:gd name="T103" fmla="*/ 1080 h 563"/>
                <a:gd name="T104" fmla="+- 0 9333 9090"/>
                <a:gd name="T105" fmla="*/ T104 w 270"/>
                <a:gd name="T106" fmla="+- 0 1081 811"/>
                <a:gd name="T107" fmla="*/ 1081 h 563"/>
                <a:gd name="T108" fmla="+- 0 9345 9090"/>
                <a:gd name="T109" fmla="*/ T108 w 270"/>
                <a:gd name="T110" fmla="+- 0 1077 811"/>
                <a:gd name="T111" fmla="*/ 1077 h 563"/>
                <a:gd name="T112" fmla="+- 0 9353 9090"/>
                <a:gd name="T113" fmla="*/ T112 w 270"/>
                <a:gd name="T114" fmla="+- 0 1069 811"/>
                <a:gd name="T115" fmla="*/ 1069 h 563"/>
                <a:gd name="T116" fmla="+- 0 9358 9090"/>
                <a:gd name="T117" fmla="*/ T116 w 270"/>
                <a:gd name="T118" fmla="+- 0 1058 811"/>
                <a:gd name="T119" fmla="*/ 1058 h 563"/>
                <a:gd name="T120" fmla="+- 0 9359 9090"/>
                <a:gd name="T121" fmla="*/ T120 w 270"/>
                <a:gd name="T122" fmla="+- 0 1047 811"/>
                <a:gd name="T123" fmla="*/ 1047 h 563"/>
                <a:gd name="T124" fmla="+- 0 9355 9090"/>
                <a:gd name="T125" fmla="*/ T124 w 270"/>
                <a:gd name="T126" fmla="+- 0 1036 811"/>
                <a:gd name="T127" fmla="*/ 1036 h 563"/>
                <a:gd name="T128" fmla="+- 0 9259 9090"/>
                <a:gd name="T129" fmla="*/ T128 w 270"/>
                <a:gd name="T130" fmla="+- 0 871 811"/>
                <a:gd name="T131" fmla="*/ 871 h 563"/>
                <a:gd name="T132" fmla="+- 0 9254 9090"/>
                <a:gd name="T133" fmla="*/ T132 w 270"/>
                <a:gd name="T134" fmla="+- 0 871 811"/>
                <a:gd name="T135" fmla="*/ 871 h 563"/>
                <a:gd name="T136" fmla="+- 0 9194 9090"/>
                <a:gd name="T137" fmla="*/ T136 w 270"/>
                <a:gd name="T138" fmla="+- 0 871 811"/>
                <a:gd name="T139" fmla="*/ 871 h 563"/>
                <a:gd name="T140" fmla="+- 0 9194 9090"/>
                <a:gd name="T141" fmla="*/ T140 w 270"/>
                <a:gd name="T142" fmla="+- 0 982 811"/>
                <a:gd name="T143" fmla="*/ 982 h 563"/>
                <a:gd name="T144" fmla="+- 0 9224 9090"/>
                <a:gd name="T145" fmla="*/ T144 w 270"/>
                <a:gd name="T146" fmla="+- 0 931 811"/>
                <a:gd name="T147" fmla="*/ 931 h 563"/>
                <a:gd name="T148" fmla="+- 0 9198 9090"/>
                <a:gd name="T149" fmla="*/ T148 w 270"/>
                <a:gd name="T150" fmla="+- 0 886 811"/>
                <a:gd name="T151" fmla="*/ 886 h 563"/>
                <a:gd name="T152" fmla="+- 0 9254 9090"/>
                <a:gd name="T153" fmla="*/ T152 w 270"/>
                <a:gd name="T154" fmla="+- 0 886 811"/>
                <a:gd name="T155" fmla="*/ 886 h 563"/>
                <a:gd name="T156" fmla="+- 0 9254 9090"/>
                <a:gd name="T157" fmla="*/ T156 w 270"/>
                <a:gd name="T158" fmla="+- 0 871 811"/>
                <a:gd name="T159" fmla="*/ 871 h 563"/>
                <a:gd name="T160" fmla="+- 0 9254 9090"/>
                <a:gd name="T161" fmla="*/ T160 w 270"/>
                <a:gd name="T162" fmla="+- 0 886 811"/>
                <a:gd name="T163" fmla="*/ 886 h 563"/>
                <a:gd name="T164" fmla="+- 0 9250 9090"/>
                <a:gd name="T165" fmla="*/ T164 w 270"/>
                <a:gd name="T166" fmla="+- 0 886 811"/>
                <a:gd name="T167" fmla="*/ 886 h 563"/>
                <a:gd name="T168" fmla="+- 0 9224 9090"/>
                <a:gd name="T169" fmla="*/ T168 w 270"/>
                <a:gd name="T170" fmla="+- 0 931 811"/>
                <a:gd name="T171" fmla="*/ 931 h 563"/>
                <a:gd name="T172" fmla="+- 0 9254 9090"/>
                <a:gd name="T173" fmla="*/ T172 w 270"/>
                <a:gd name="T174" fmla="+- 0 982 811"/>
                <a:gd name="T175" fmla="*/ 982 h 563"/>
                <a:gd name="T176" fmla="+- 0 9254 9090"/>
                <a:gd name="T177" fmla="*/ T176 w 270"/>
                <a:gd name="T178" fmla="+- 0 886 811"/>
                <a:gd name="T179" fmla="*/ 886 h 563"/>
                <a:gd name="T180" fmla="+- 0 9250 9090"/>
                <a:gd name="T181" fmla="*/ T180 w 270"/>
                <a:gd name="T182" fmla="+- 0 886 811"/>
                <a:gd name="T183" fmla="*/ 886 h 563"/>
                <a:gd name="T184" fmla="+- 0 9198 9090"/>
                <a:gd name="T185" fmla="*/ T184 w 270"/>
                <a:gd name="T186" fmla="+- 0 886 811"/>
                <a:gd name="T187" fmla="*/ 886 h 563"/>
                <a:gd name="T188" fmla="+- 0 9224 9090"/>
                <a:gd name="T189" fmla="*/ T188 w 270"/>
                <a:gd name="T190" fmla="+- 0 931 811"/>
                <a:gd name="T191" fmla="*/ 931 h 563"/>
                <a:gd name="T192" fmla="+- 0 9250 9090"/>
                <a:gd name="T193" fmla="*/ T192 w 270"/>
                <a:gd name="T194" fmla="+- 0 886 811"/>
                <a:gd name="T195" fmla="*/ 886 h 5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270" h="563">
                  <a:moveTo>
                    <a:pt x="134" y="120"/>
                  </a:moveTo>
                  <a:lnTo>
                    <a:pt x="104" y="171"/>
                  </a:lnTo>
                  <a:lnTo>
                    <a:pt x="104" y="563"/>
                  </a:lnTo>
                  <a:lnTo>
                    <a:pt x="164" y="563"/>
                  </a:lnTo>
                  <a:lnTo>
                    <a:pt x="164" y="171"/>
                  </a:lnTo>
                  <a:lnTo>
                    <a:pt x="134" y="120"/>
                  </a:lnTo>
                  <a:close/>
                  <a:moveTo>
                    <a:pt x="134" y="0"/>
                  </a:moveTo>
                  <a:lnTo>
                    <a:pt x="3" y="225"/>
                  </a:lnTo>
                  <a:lnTo>
                    <a:pt x="0" y="236"/>
                  </a:lnTo>
                  <a:lnTo>
                    <a:pt x="0" y="247"/>
                  </a:lnTo>
                  <a:lnTo>
                    <a:pt x="5" y="258"/>
                  </a:lnTo>
                  <a:lnTo>
                    <a:pt x="14" y="266"/>
                  </a:lnTo>
                  <a:lnTo>
                    <a:pt x="26" y="270"/>
                  </a:lnTo>
                  <a:lnTo>
                    <a:pt x="37" y="269"/>
                  </a:lnTo>
                  <a:lnTo>
                    <a:pt x="47" y="264"/>
                  </a:lnTo>
                  <a:lnTo>
                    <a:pt x="55" y="255"/>
                  </a:lnTo>
                  <a:lnTo>
                    <a:pt x="104" y="171"/>
                  </a:lnTo>
                  <a:lnTo>
                    <a:pt x="104" y="60"/>
                  </a:lnTo>
                  <a:lnTo>
                    <a:pt x="169" y="60"/>
                  </a:lnTo>
                  <a:lnTo>
                    <a:pt x="134" y="0"/>
                  </a:lnTo>
                  <a:close/>
                  <a:moveTo>
                    <a:pt x="169" y="60"/>
                  </a:moveTo>
                  <a:lnTo>
                    <a:pt x="164" y="60"/>
                  </a:lnTo>
                  <a:lnTo>
                    <a:pt x="164" y="171"/>
                  </a:lnTo>
                  <a:lnTo>
                    <a:pt x="213" y="255"/>
                  </a:lnTo>
                  <a:lnTo>
                    <a:pt x="221" y="264"/>
                  </a:lnTo>
                  <a:lnTo>
                    <a:pt x="232" y="269"/>
                  </a:lnTo>
                  <a:lnTo>
                    <a:pt x="243" y="270"/>
                  </a:lnTo>
                  <a:lnTo>
                    <a:pt x="255" y="266"/>
                  </a:lnTo>
                  <a:lnTo>
                    <a:pt x="263" y="258"/>
                  </a:lnTo>
                  <a:lnTo>
                    <a:pt x="268" y="247"/>
                  </a:lnTo>
                  <a:lnTo>
                    <a:pt x="269" y="236"/>
                  </a:lnTo>
                  <a:lnTo>
                    <a:pt x="265" y="225"/>
                  </a:lnTo>
                  <a:lnTo>
                    <a:pt x="169" y="60"/>
                  </a:lnTo>
                  <a:close/>
                  <a:moveTo>
                    <a:pt x="164" y="60"/>
                  </a:moveTo>
                  <a:lnTo>
                    <a:pt x="104" y="60"/>
                  </a:lnTo>
                  <a:lnTo>
                    <a:pt x="104" y="171"/>
                  </a:lnTo>
                  <a:lnTo>
                    <a:pt x="134" y="120"/>
                  </a:lnTo>
                  <a:lnTo>
                    <a:pt x="108" y="75"/>
                  </a:lnTo>
                  <a:lnTo>
                    <a:pt x="164" y="75"/>
                  </a:lnTo>
                  <a:lnTo>
                    <a:pt x="164" y="60"/>
                  </a:lnTo>
                  <a:close/>
                  <a:moveTo>
                    <a:pt x="164" y="75"/>
                  </a:moveTo>
                  <a:lnTo>
                    <a:pt x="160" y="75"/>
                  </a:lnTo>
                  <a:lnTo>
                    <a:pt x="134" y="120"/>
                  </a:lnTo>
                  <a:lnTo>
                    <a:pt x="164" y="171"/>
                  </a:lnTo>
                  <a:lnTo>
                    <a:pt x="164" y="75"/>
                  </a:lnTo>
                  <a:close/>
                  <a:moveTo>
                    <a:pt x="160" y="75"/>
                  </a:moveTo>
                  <a:lnTo>
                    <a:pt x="108" y="75"/>
                  </a:lnTo>
                  <a:lnTo>
                    <a:pt x="134" y="120"/>
                  </a:lnTo>
                  <a:lnTo>
                    <a:pt x="16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Line 9">
              <a:extLst>
                <a:ext uri="{FF2B5EF4-FFF2-40B4-BE49-F238E27FC236}">
                  <a16:creationId xmlns:a16="http://schemas.microsoft.com/office/drawing/2014/main" id="{10F476D8-B148-46D8-A3F6-B8A13A6E1FAC}"/>
                </a:ext>
              </a:extLst>
            </p:cNvPr>
            <p:cNvSpPr>
              <a:spLocks noChangeShapeType="1"/>
            </p:cNvSpPr>
            <p:nvPr/>
          </p:nvSpPr>
          <p:spPr bwMode="auto">
            <a:xfrm>
              <a:off x="9224" y="811"/>
              <a:ext cx="96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0">
              <a:extLst>
                <a:ext uri="{FF2B5EF4-FFF2-40B4-BE49-F238E27FC236}">
                  <a16:creationId xmlns:a16="http://schemas.microsoft.com/office/drawing/2014/main" id="{9FA3BD41-03F1-42DD-BAA3-CD0B8A918CD1}"/>
                </a:ext>
              </a:extLst>
            </p:cNvPr>
            <p:cNvSpPr>
              <a:spLocks noChangeShapeType="1"/>
            </p:cNvSpPr>
            <p:nvPr/>
          </p:nvSpPr>
          <p:spPr bwMode="auto">
            <a:xfrm>
              <a:off x="3138" y="2172"/>
              <a:ext cx="1021" cy="0"/>
            </a:xfrm>
            <a:prstGeom prst="line">
              <a:avLst/>
            </a:prstGeom>
            <a:noFill/>
            <a:ln w="38100">
              <a:solidFill>
                <a:srgbClr val="9A9A8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1">
              <a:extLst>
                <a:ext uri="{FF2B5EF4-FFF2-40B4-BE49-F238E27FC236}">
                  <a16:creationId xmlns:a16="http://schemas.microsoft.com/office/drawing/2014/main" id="{36B2DA1D-ED2B-4FC3-AAFA-EC3D04F68C23}"/>
                </a:ext>
              </a:extLst>
            </p:cNvPr>
            <p:cNvSpPr>
              <a:spLocks noChangeShapeType="1"/>
            </p:cNvSpPr>
            <p:nvPr/>
          </p:nvSpPr>
          <p:spPr bwMode="auto">
            <a:xfrm>
              <a:off x="4158" y="1719"/>
              <a:ext cx="0" cy="453"/>
            </a:xfrm>
            <a:prstGeom prst="line">
              <a:avLst/>
            </a:prstGeom>
            <a:noFill/>
            <a:ln w="38100">
              <a:solidFill>
                <a:srgbClr val="9A9A8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
              <a:extLst>
                <a:ext uri="{FF2B5EF4-FFF2-40B4-BE49-F238E27FC236}">
                  <a16:creationId xmlns:a16="http://schemas.microsoft.com/office/drawing/2014/main" id="{7EC7591D-F90C-4739-AB56-9AE89B772727}"/>
                </a:ext>
              </a:extLst>
            </p:cNvPr>
            <p:cNvSpPr>
              <a:spLocks noChangeShapeType="1"/>
            </p:cNvSpPr>
            <p:nvPr/>
          </p:nvSpPr>
          <p:spPr bwMode="auto">
            <a:xfrm>
              <a:off x="4158" y="1719"/>
              <a:ext cx="6010" cy="0"/>
            </a:xfrm>
            <a:prstGeom prst="line">
              <a:avLst/>
            </a:prstGeom>
            <a:noFill/>
            <a:ln w="38100">
              <a:solidFill>
                <a:srgbClr val="9A9A8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3">
              <a:extLst>
                <a:ext uri="{FF2B5EF4-FFF2-40B4-BE49-F238E27FC236}">
                  <a16:creationId xmlns:a16="http://schemas.microsoft.com/office/drawing/2014/main" id="{227FA174-751A-46A5-89C1-A177021224C6}"/>
                </a:ext>
              </a:extLst>
            </p:cNvPr>
            <p:cNvSpPr>
              <a:spLocks noChangeShapeType="1"/>
            </p:cNvSpPr>
            <p:nvPr/>
          </p:nvSpPr>
          <p:spPr bwMode="auto">
            <a:xfrm>
              <a:off x="3138" y="2964"/>
              <a:ext cx="2722" cy="0"/>
            </a:xfrm>
            <a:prstGeom prst="line">
              <a:avLst/>
            </a:prstGeom>
            <a:noFill/>
            <a:ln w="38100">
              <a:solidFill>
                <a:srgbClr val="6F2F9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
              <a:extLst>
                <a:ext uri="{FF2B5EF4-FFF2-40B4-BE49-F238E27FC236}">
                  <a16:creationId xmlns:a16="http://schemas.microsoft.com/office/drawing/2014/main" id="{E8AFBE8D-6FFF-406E-B390-4CBD341AB7D1}"/>
                </a:ext>
              </a:extLst>
            </p:cNvPr>
            <p:cNvSpPr>
              <a:spLocks noChangeShapeType="1"/>
            </p:cNvSpPr>
            <p:nvPr/>
          </p:nvSpPr>
          <p:spPr bwMode="auto">
            <a:xfrm>
              <a:off x="5860" y="2511"/>
              <a:ext cx="0" cy="453"/>
            </a:xfrm>
            <a:prstGeom prst="line">
              <a:avLst/>
            </a:prstGeom>
            <a:noFill/>
            <a:ln w="38100">
              <a:solidFill>
                <a:srgbClr val="6F2F9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a:extLst>
                <a:ext uri="{FF2B5EF4-FFF2-40B4-BE49-F238E27FC236}">
                  <a16:creationId xmlns:a16="http://schemas.microsoft.com/office/drawing/2014/main" id="{DC9730B3-EAED-42F4-BD0B-F8F254C2DF54}"/>
                </a:ext>
              </a:extLst>
            </p:cNvPr>
            <p:cNvSpPr>
              <a:spLocks noChangeShapeType="1"/>
            </p:cNvSpPr>
            <p:nvPr/>
          </p:nvSpPr>
          <p:spPr bwMode="auto">
            <a:xfrm>
              <a:off x="5860" y="2511"/>
              <a:ext cx="4309" cy="0"/>
            </a:xfrm>
            <a:prstGeom prst="line">
              <a:avLst/>
            </a:prstGeom>
            <a:noFill/>
            <a:ln w="38100">
              <a:solidFill>
                <a:srgbClr val="6F2F9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a:extLst>
                <a:ext uri="{FF2B5EF4-FFF2-40B4-BE49-F238E27FC236}">
                  <a16:creationId xmlns:a16="http://schemas.microsoft.com/office/drawing/2014/main" id="{62C88F1F-F580-4C3F-80C4-64345926B0B5}"/>
                </a:ext>
              </a:extLst>
            </p:cNvPr>
            <p:cNvSpPr>
              <a:spLocks noChangeShapeType="1"/>
            </p:cNvSpPr>
            <p:nvPr/>
          </p:nvSpPr>
          <p:spPr bwMode="auto">
            <a:xfrm>
              <a:off x="5178" y="696"/>
              <a:ext cx="0" cy="3516"/>
            </a:xfrm>
            <a:prstGeom prst="line">
              <a:avLst/>
            </a:prstGeom>
            <a:noFill/>
            <a:ln w="28956">
              <a:solidFill>
                <a:srgbClr val="A6A6A6"/>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7">
              <a:extLst>
                <a:ext uri="{FF2B5EF4-FFF2-40B4-BE49-F238E27FC236}">
                  <a16:creationId xmlns:a16="http://schemas.microsoft.com/office/drawing/2014/main" id="{C61B6B81-CAEB-4498-8CA2-C35B99CB5C06}"/>
                </a:ext>
              </a:extLst>
            </p:cNvPr>
            <p:cNvSpPr>
              <a:spLocks/>
            </p:cNvSpPr>
            <p:nvPr/>
          </p:nvSpPr>
          <p:spPr bwMode="auto">
            <a:xfrm>
              <a:off x="5177" y="2487"/>
              <a:ext cx="681" cy="213"/>
            </a:xfrm>
            <a:custGeom>
              <a:avLst/>
              <a:gdLst>
                <a:gd name="T0" fmla="+- 0 5654 5178"/>
                <a:gd name="T1" fmla="*/ T0 w 681"/>
                <a:gd name="T2" fmla="+- 0 2660 2487"/>
                <a:gd name="T3" fmla="*/ 2660 h 213"/>
                <a:gd name="T4" fmla="+- 0 5656 5178"/>
                <a:gd name="T5" fmla="*/ T4 w 681"/>
                <a:gd name="T6" fmla="+- 0 2685 2487"/>
                <a:gd name="T7" fmla="*/ 2685 h 213"/>
                <a:gd name="T8" fmla="+- 0 5677 5178"/>
                <a:gd name="T9" fmla="*/ T8 w 681"/>
                <a:gd name="T10" fmla="+- 0 2700 2487"/>
                <a:gd name="T11" fmla="*/ 2700 h 213"/>
                <a:gd name="T12" fmla="+- 0 5819 5178"/>
                <a:gd name="T13" fmla="*/ T12 w 681"/>
                <a:gd name="T14" fmla="+- 0 2617 2487"/>
                <a:gd name="T15" fmla="*/ 2617 h 213"/>
                <a:gd name="T16" fmla="+- 0 5729 5178"/>
                <a:gd name="T17" fmla="*/ T16 w 681"/>
                <a:gd name="T18" fmla="+- 0 2617 2487"/>
                <a:gd name="T19" fmla="*/ 2617 h 213"/>
                <a:gd name="T20" fmla="+- 0 5178 5178"/>
                <a:gd name="T21" fmla="*/ T20 w 681"/>
                <a:gd name="T22" fmla="+- 0 2592 2487"/>
                <a:gd name="T23" fmla="*/ 2592 h 213"/>
                <a:gd name="T24" fmla="+- 0 5359 5178"/>
                <a:gd name="T25" fmla="*/ T24 w 681"/>
                <a:gd name="T26" fmla="+- 0 2699 2487"/>
                <a:gd name="T27" fmla="*/ 2699 h 213"/>
                <a:gd name="T28" fmla="+- 0 5379 5178"/>
                <a:gd name="T29" fmla="*/ T28 w 681"/>
                <a:gd name="T30" fmla="+- 0 2684 2487"/>
                <a:gd name="T31" fmla="*/ 2684 h 213"/>
                <a:gd name="T32" fmla="+- 0 5382 5178"/>
                <a:gd name="T33" fmla="*/ T32 w 681"/>
                <a:gd name="T34" fmla="+- 0 2659 2487"/>
                <a:gd name="T35" fmla="*/ 2659 h 213"/>
                <a:gd name="T36" fmla="+- 0 5223 5178"/>
                <a:gd name="T37" fmla="*/ T36 w 681"/>
                <a:gd name="T38" fmla="+- 0 2615 2487"/>
                <a:gd name="T39" fmla="*/ 2615 h 213"/>
                <a:gd name="T40" fmla="+- 0 5308 5178"/>
                <a:gd name="T41" fmla="*/ T40 w 681"/>
                <a:gd name="T42" fmla="+- 0 2570 2487"/>
                <a:gd name="T43" fmla="*/ 2570 h 213"/>
                <a:gd name="T44" fmla="+- 0 5386 5178"/>
                <a:gd name="T45" fmla="*/ T44 w 681"/>
                <a:gd name="T46" fmla="+- 0 2513 2487"/>
                <a:gd name="T47" fmla="*/ 2513 h 213"/>
                <a:gd name="T48" fmla="+- 0 5374 5178"/>
                <a:gd name="T49" fmla="*/ T48 w 681"/>
                <a:gd name="T50" fmla="+- 0 2491 2487"/>
                <a:gd name="T51" fmla="*/ 2491 h 213"/>
                <a:gd name="T52" fmla="+- 0 5768 5178"/>
                <a:gd name="T53" fmla="*/ T52 w 681"/>
                <a:gd name="T54" fmla="+- 0 2594 2487"/>
                <a:gd name="T55" fmla="*/ 2594 h 213"/>
                <a:gd name="T56" fmla="+- 0 5813 5178"/>
                <a:gd name="T57" fmla="*/ T56 w 681"/>
                <a:gd name="T58" fmla="+- 0 2617 2487"/>
                <a:gd name="T59" fmla="*/ 2617 h 213"/>
                <a:gd name="T60" fmla="+- 0 5802 5178"/>
                <a:gd name="T61" fmla="*/ T60 w 681"/>
                <a:gd name="T62" fmla="+- 0 2614 2487"/>
                <a:gd name="T63" fmla="*/ 2614 h 213"/>
                <a:gd name="T64" fmla="+- 0 5677 5178"/>
                <a:gd name="T65" fmla="*/ T64 w 681"/>
                <a:gd name="T66" fmla="+- 0 2488 2487"/>
                <a:gd name="T67" fmla="*/ 2488 h 213"/>
                <a:gd name="T68" fmla="+- 0 5657 5178"/>
                <a:gd name="T69" fmla="*/ T68 w 681"/>
                <a:gd name="T70" fmla="+- 0 2503 2487"/>
                <a:gd name="T71" fmla="*/ 2503 h 213"/>
                <a:gd name="T72" fmla="+- 0 5654 5178"/>
                <a:gd name="T73" fmla="*/ T72 w 681"/>
                <a:gd name="T74" fmla="+- 0 2527 2487"/>
                <a:gd name="T75" fmla="*/ 2527 h 213"/>
                <a:gd name="T76" fmla="+- 0 5813 5178"/>
                <a:gd name="T77" fmla="*/ T76 w 681"/>
                <a:gd name="T78" fmla="+- 0 2572 2487"/>
                <a:gd name="T79" fmla="*/ 2572 h 213"/>
                <a:gd name="T80" fmla="+- 0 5819 5178"/>
                <a:gd name="T81" fmla="*/ T80 w 681"/>
                <a:gd name="T82" fmla="+- 0 2617 2487"/>
                <a:gd name="T83" fmla="*/ 2617 h 213"/>
                <a:gd name="T84" fmla="+- 0 5677 5178"/>
                <a:gd name="T85" fmla="*/ T84 w 681"/>
                <a:gd name="T86" fmla="+- 0 2488 2487"/>
                <a:gd name="T87" fmla="*/ 2488 h 213"/>
                <a:gd name="T88" fmla="+- 0 5268 5178"/>
                <a:gd name="T89" fmla="*/ T88 w 681"/>
                <a:gd name="T90" fmla="+- 0 2593 2487"/>
                <a:gd name="T91" fmla="*/ 2593 h 213"/>
                <a:gd name="T92" fmla="+- 0 5729 5178"/>
                <a:gd name="T93" fmla="*/ T92 w 681"/>
                <a:gd name="T94" fmla="+- 0 2617 2487"/>
                <a:gd name="T95" fmla="*/ 2617 h 213"/>
                <a:gd name="T96" fmla="+- 0 5729 5178"/>
                <a:gd name="T97" fmla="*/ T96 w 681"/>
                <a:gd name="T98" fmla="+- 0 2572 2487"/>
                <a:gd name="T99" fmla="*/ 2572 h 213"/>
                <a:gd name="T100" fmla="+- 0 5223 5178"/>
                <a:gd name="T101" fmla="*/ T100 w 681"/>
                <a:gd name="T102" fmla="+- 0 2570 2487"/>
                <a:gd name="T103" fmla="*/ 2570 h 213"/>
                <a:gd name="T104" fmla="+- 0 5307 5178"/>
                <a:gd name="T105" fmla="*/ T104 w 681"/>
                <a:gd name="T106" fmla="+- 0 2616 2487"/>
                <a:gd name="T107" fmla="*/ 2616 h 213"/>
                <a:gd name="T108" fmla="+- 0 5235 5178"/>
                <a:gd name="T109" fmla="*/ T108 w 681"/>
                <a:gd name="T110" fmla="+- 0 2612 2487"/>
                <a:gd name="T111" fmla="*/ 2612 h 213"/>
                <a:gd name="T112" fmla="+- 0 5303 5178"/>
                <a:gd name="T113" fmla="*/ T112 w 681"/>
                <a:gd name="T114" fmla="+- 0 2573 2487"/>
                <a:gd name="T115" fmla="*/ 2573 h 213"/>
                <a:gd name="T116" fmla="+- 0 5223 5178"/>
                <a:gd name="T117" fmla="*/ T116 w 681"/>
                <a:gd name="T118" fmla="+- 0 2570 2487"/>
                <a:gd name="T119" fmla="*/ 2570 h 213"/>
                <a:gd name="T120" fmla="+- 0 5768 5178"/>
                <a:gd name="T121" fmla="*/ T120 w 681"/>
                <a:gd name="T122" fmla="+- 0 2594 2487"/>
                <a:gd name="T123" fmla="*/ 2594 h 213"/>
                <a:gd name="T124" fmla="+- 0 5802 5178"/>
                <a:gd name="T125" fmla="*/ T124 w 681"/>
                <a:gd name="T126" fmla="+- 0 2575 2487"/>
                <a:gd name="T127" fmla="*/ 2575 h 213"/>
                <a:gd name="T128" fmla="+- 0 5802 5178"/>
                <a:gd name="T129" fmla="*/ T128 w 681"/>
                <a:gd name="T130" fmla="+- 0 2575 2487"/>
                <a:gd name="T131" fmla="*/ 2575 h 213"/>
                <a:gd name="T132" fmla="+- 0 5813 5178"/>
                <a:gd name="T133" fmla="*/ T132 w 681"/>
                <a:gd name="T134" fmla="+- 0 2614 2487"/>
                <a:gd name="T135" fmla="*/ 2614 h 213"/>
                <a:gd name="T136" fmla="+- 0 5235 5178"/>
                <a:gd name="T137" fmla="*/ T136 w 681"/>
                <a:gd name="T138" fmla="+- 0 2573 2487"/>
                <a:gd name="T139" fmla="*/ 2573 h 213"/>
                <a:gd name="T140" fmla="+- 0 5268 5178"/>
                <a:gd name="T141" fmla="*/ T140 w 681"/>
                <a:gd name="T142" fmla="+- 0 2593 2487"/>
                <a:gd name="T143" fmla="*/ 2593 h 213"/>
                <a:gd name="T144" fmla="+- 0 5268 5178"/>
                <a:gd name="T145" fmla="*/ T144 w 681"/>
                <a:gd name="T146" fmla="+- 0 2593 2487"/>
                <a:gd name="T147" fmla="*/ 2593 h 213"/>
                <a:gd name="T148" fmla="+- 0 5302 5178"/>
                <a:gd name="T149" fmla="*/ T148 w 681"/>
                <a:gd name="T150" fmla="+- 0 2612 2487"/>
                <a:gd name="T151" fmla="*/ 2612 h 213"/>
                <a:gd name="T152" fmla="+- 0 5729 5178"/>
                <a:gd name="T153" fmla="*/ T152 w 681"/>
                <a:gd name="T154" fmla="+- 0 2572 2487"/>
                <a:gd name="T155" fmla="*/ 2572 h 213"/>
                <a:gd name="T156" fmla="+- 0 5802 5178"/>
                <a:gd name="T157" fmla="*/ T156 w 681"/>
                <a:gd name="T158" fmla="+- 0 2575 2487"/>
                <a:gd name="T159" fmla="*/ 2575 h 213"/>
                <a:gd name="T160" fmla="+- 0 5813 5178"/>
                <a:gd name="T161" fmla="*/ T160 w 681"/>
                <a:gd name="T162" fmla="+- 0 2572 2487"/>
                <a:gd name="T163" fmla="*/ 2572 h 213"/>
                <a:gd name="T164" fmla="+- 0 5303 5178"/>
                <a:gd name="T165" fmla="*/ T164 w 681"/>
                <a:gd name="T166" fmla="+- 0 2573 2487"/>
                <a:gd name="T167" fmla="*/ 2573 h 213"/>
                <a:gd name="T168" fmla="+- 0 5268 5178"/>
                <a:gd name="T169" fmla="*/ T168 w 681"/>
                <a:gd name="T170" fmla="+- 0 2593 2487"/>
                <a:gd name="T171" fmla="*/ 2593 h 213"/>
                <a:gd name="T172" fmla="+- 0 5308 5178"/>
                <a:gd name="T173" fmla="*/ T172 w 681"/>
                <a:gd name="T174" fmla="+- 0 2570 2487"/>
                <a:gd name="T175" fmla="*/ 2570 h 213"/>
                <a:gd name="T176" fmla="+- 0 5308 5178"/>
                <a:gd name="T177" fmla="*/ T176 w 681"/>
                <a:gd name="T178" fmla="+- 0 2570 2487"/>
                <a:gd name="T179" fmla="*/ 2570 h 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681" h="213">
                  <a:moveTo>
                    <a:pt x="551" y="130"/>
                  </a:moveTo>
                  <a:lnTo>
                    <a:pt x="476" y="173"/>
                  </a:lnTo>
                  <a:lnTo>
                    <a:pt x="472" y="187"/>
                  </a:lnTo>
                  <a:lnTo>
                    <a:pt x="478" y="198"/>
                  </a:lnTo>
                  <a:lnTo>
                    <a:pt x="485" y="209"/>
                  </a:lnTo>
                  <a:lnTo>
                    <a:pt x="499" y="213"/>
                  </a:lnTo>
                  <a:lnTo>
                    <a:pt x="510" y="207"/>
                  </a:lnTo>
                  <a:lnTo>
                    <a:pt x="641" y="130"/>
                  </a:lnTo>
                  <a:lnTo>
                    <a:pt x="635" y="130"/>
                  </a:lnTo>
                  <a:lnTo>
                    <a:pt x="551" y="130"/>
                  </a:lnTo>
                  <a:close/>
                  <a:moveTo>
                    <a:pt x="182" y="0"/>
                  </a:moveTo>
                  <a:lnTo>
                    <a:pt x="0" y="105"/>
                  </a:lnTo>
                  <a:lnTo>
                    <a:pt x="170" y="205"/>
                  </a:lnTo>
                  <a:lnTo>
                    <a:pt x="181" y="212"/>
                  </a:lnTo>
                  <a:lnTo>
                    <a:pt x="195" y="208"/>
                  </a:lnTo>
                  <a:lnTo>
                    <a:pt x="201" y="197"/>
                  </a:lnTo>
                  <a:lnTo>
                    <a:pt x="208" y="186"/>
                  </a:lnTo>
                  <a:lnTo>
                    <a:pt x="204" y="172"/>
                  </a:lnTo>
                  <a:lnTo>
                    <a:pt x="129" y="129"/>
                  </a:lnTo>
                  <a:lnTo>
                    <a:pt x="45" y="128"/>
                  </a:lnTo>
                  <a:lnTo>
                    <a:pt x="45" y="83"/>
                  </a:lnTo>
                  <a:lnTo>
                    <a:pt x="130" y="83"/>
                  </a:lnTo>
                  <a:lnTo>
                    <a:pt x="205" y="39"/>
                  </a:lnTo>
                  <a:lnTo>
                    <a:pt x="208" y="26"/>
                  </a:lnTo>
                  <a:lnTo>
                    <a:pt x="202" y="15"/>
                  </a:lnTo>
                  <a:lnTo>
                    <a:pt x="196" y="4"/>
                  </a:lnTo>
                  <a:lnTo>
                    <a:pt x="182" y="0"/>
                  </a:lnTo>
                  <a:close/>
                  <a:moveTo>
                    <a:pt x="590" y="107"/>
                  </a:moveTo>
                  <a:lnTo>
                    <a:pt x="551" y="130"/>
                  </a:lnTo>
                  <a:lnTo>
                    <a:pt x="635" y="130"/>
                  </a:lnTo>
                  <a:lnTo>
                    <a:pt x="635" y="127"/>
                  </a:lnTo>
                  <a:lnTo>
                    <a:pt x="624" y="127"/>
                  </a:lnTo>
                  <a:lnTo>
                    <a:pt x="590" y="107"/>
                  </a:lnTo>
                  <a:close/>
                  <a:moveTo>
                    <a:pt x="499" y="1"/>
                  </a:moveTo>
                  <a:lnTo>
                    <a:pt x="485" y="5"/>
                  </a:lnTo>
                  <a:lnTo>
                    <a:pt x="479" y="16"/>
                  </a:lnTo>
                  <a:lnTo>
                    <a:pt x="473" y="27"/>
                  </a:lnTo>
                  <a:lnTo>
                    <a:pt x="476" y="40"/>
                  </a:lnTo>
                  <a:lnTo>
                    <a:pt x="551" y="85"/>
                  </a:lnTo>
                  <a:lnTo>
                    <a:pt x="635" y="85"/>
                  </a:lnTo>
                  <a:lnTo>
                    <a:pt x="635" y="130"/>
                  </a:lnTo>
                  <a:lnTo>
                    <a:pt x="641" y="130"/>
                  </a:lnTo>
                  <a:lnTo>
                    <a:pt x="680" y="108"/>
                  </a:lnTo>
                  <a:lnTo>
                    <a:pt x="499" y="1"/>
                  </a:lnTo>
                  <a:close/>
                  <a:moveTo>
                    <a:pt x="130" y="83"/>
                  </a:moveTo>
                  <a:lnTo>
                    <a:pt x="90" y="106"/>
                  </a:lnTo>
                  <a:lnTo>
                    <a:pt x="129" y="129"/>
                  </a:lnTo>
                  <a:lnTo>
                    <a:pt x="551" y="130"/>
                  </a:lnTo>
                  <a:lnTo>
                    <a:pt x="590" y="107"/>
                  </a:lnTo>
                  <a:lnTo>
                    <a:pt x="551" y="85"/>
                  </a:lnTo>
                  <a:lnTo>
                    <a:pt x="130" y="83"/>
                  </a:lnTo>
                  <a:close/>
                  <a:moveTo>
                    <a:pt x="45" y="83"/>
                  </a:moveTo>
                  <a:lnTo>
                    <a:pt x="45" y="128"/>
                  </a:lnTo>
                  <a:lnTo>
                    <a:pt x="129" y="129"/>
                  </a:lnTo>
                  <a:lnTo>
                    <a:pt x="124" y="125"/>
                  </a:lnTo>
                  <a:lnTo>
                    <a:pt x="57" y="125"/>
                  </a:lnTo>
                  <a:lnTo>
                    <a:pt x="57" y="86"/>
                  </a:lnTo>
                  <a:lnTo>
                    <a:pt x="125" y="86"/>
                  </a:lnTo>
                  <a:lnTo>
                    <a:pt x="130" y="83"/>
                  </a:lnTo>
                  <a:lnTo>
                    <a:pt x="45" y="83"/>
                  </a:lnTo>
                  <a:close/>
                  <a:moveTo>
                    <a:pt x="624" y="88"/>
                  </a:moveTo>
                  <a:lnTo>
                    <a:pt x="590" y="107"/>
                  </a:lnTo>
                  <a:lnTo>
                    <a:pt x="624" y="127"/>
                  </a:lnTo>
                  <a:lnTo>
                    <a:pt x="624" y="88"/>
                  </a:lnTo>
                  <a:close/>
                  <a:moveTo>
                    <a:pt x="635" y="88"/>
                  </a:moveTo>
                  <a:lnTo>
                    <a:pt x="624" y="88"/>
                  </a:lnTo>
                  <a:lnTo>
                    <a:pt x="624" y="127"/>
                  </a:lnTo>
                  <a:lnTo>
                    <a:pt x="635" y="127"/>
                  </a:lnTo>
                  <a:lnTo>
                    <a:pt x="635" y="88"/>
                  </a:lnTo>
                  <a:close/>
                  <a:moveTo>
                    <a:pt x="57" y="86"/>
                  </a:moveTo>
                  <a:lnTo>
                    <a:pt x="57" y="125"/>
                  </a:lnTo>
                  <a:lnTo>
                    <a:pt x="90" y="106"/>
                  </a:lnTo>
                  <a:lnTo>
                    <a:pt x="57" y="86"/>
                  </a:lnTo>
                  <a:close/>
                  <a:moveTo>
                    <a:pt x="90" y="106"/>
                  </a:moveTo>
                  <a:lnTo>
                    <a:pt x="57" y="125"/>
                  </a:lnTo>
                  <a:lnTo>
                    <a:pt x="124" y="125"/>
                  </a:lnTo>
                  <a:lnTo>
                    <a:pt x="90" y="106"/>
                  </a:lnTo>
                  <a:close/>
                  <a:moveTo>
                    <a:pt x="551" y="85"/>
                  </a:moveTo>
                  <a:lnTo>
                    <a:pt x="590" y="107"/>
                  </a:lnTo>
                  <a:lnTo>
                    <a:pt x="624" y="88"/>
                  </a:lnTo>
                  <a:lnTo>
                    <a:pt x="635" y="88"/>
                  </a:lnTo>
                  <a:lnTo>
                    <a:pt x="635" y="85"/>
                  </a:lnTo>
                  <a:lnTo>
                    <a:pt x="551" y="85"/>
                  </a:lnTo>
                  <a:close/>
                  <a:moveTo>
                    <a:pt x="125" y="86"/>
                  </a:moveTo>
                  <a:lnTo>
                    <a:pt x="57" y="86"/>
                  </a:lnTo>
                  <a:lnTo>
                    <a:pt x="90" y="106"/>
                  </a:lnTo>
                  <a:lnTo>
                    <a:pt x="125" y="86"/>
                  </a:lnTo>
                  <a:close/>
                  <a:moveTo>
                    <a:pt x="130" y="83"/>
                  </a:moveTo>
                  <a:lnTo>
                    <a:pt x="45" y="83"/>
                  </a:lnTo>
                  <a:lnTo>
                    <a:pt x="130"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18">
              <a:extLst>
                <a:ext uri="{FF2B5EF4-FFF2-40B4-BE49-F238E27FC236}">
                  <a16:creationId xmlns:a16="http://schemas.microsoft.com/office/drawing/2014/main" id="{3858BD45-2825-4CC7-8B7A-46ED5FB77943}"/>
                </a:ext>
              </a:extLst>
            </p:cNvPr>
            <p:cNvSpPr>
              <a:spLocks noChangeShapeType="1"/>
            </p:cNvSpPr>
            <p:nvPr/>
          </p:nvSpPr>
          <p:spPr bwMode="auto">
            <a:xfrm>
              <a:off x="3138" y="3759"/>
              <a:ext cx="5330" cy="0"/>
            </a:xfrm>
            <a:prstGeom prst="line">
              <a:avLst/>
            </a:prstGeom>
            <a:noFill/>
            <a:ln w="38100">
              <a:solidFill>
                <a:srgbClr val="6F2F9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a:extLst>
                <a:ext uri="{FF2B5EF4-FFF2-40B4-BE49-F238E27FC236}">
                  <a16:creationId xmlns:a16="http://schemas.microsoft.com/office/drawing/2014/main" id="{6BC40863-78EB-4D31-8791-2B47F0AD9E9A}"/>
                </a:ext>
              </a:extLst>
            </p:cNvPr>
            <p:cNvSpPr>
              <a:spLocks noChangeShapeType="1"/>
            </p:cNvSpPr>
            <p:nvPr/>
          </p:nvSpPr>
          <p:spPr bwMode="auto">
            <a:xfrm>
              <a:off x="8490" y="3305"/>
              <a:ext cx="0" cy="454"/>
            </a:xfrm>
            <a:prstGeom prst="line">
              <a:avLst/>
            </a:prstGeom>
            <a:noFill/>
            <a:ln w="38100">
              <a:solidFill>
                <a:srgbClr val="6F2F9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a:extLst>
                <a:ext uri="{FF2B5EF4-FFF2-40B4-BE49-F238E27FC236}">
                  <a16:creationId xmlns:a16="http://schemas.microsoft.com/office/drawing/2014/main" id="{97A67CC1-44AF-42DF-8747-7DE9BFAFFE79}"/>
                </a:ext>
              </a:extLst>
            </p:cNvPr>
            <p:cNvSpPr>
              <a:spLocks noChangeShapeType="1"/>
            </p:cNvSpPr>
            <p:nvPr/>
          </p:nvSpPr>
          <p:spPr bwMode="auto">
            <a:xfrm>
              <a:off x="8521" y="3305"/>
              <a:ext cx="1648" cy="0"/>
            </a:xfrm>
            <a:prstGeom prst="line">
              <a:avLst/>
            </a:prstGeom>
            <a:noFill/>
            <a:ln w="38100">
              <a:solidFill>
                <a:srgbClr val="6F2F9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21">
              <a:extLst>
                <a:ext uri="{FF2B5EF4-FFF2-40B4-BE49-F238E27FC236}">
                  <a16:creationId xmlns:a16="http://schemas.microsoft.com/office/drawing/2014/main" id="{27DC6D10-DF3B-48BC-BDAC-937F7622D1C6}"/>
                </a:ext>
              </a:extLst>
            </p:cNvPr>
            <p:cNvSpPr>
              <a:spLocks/>
            </p:cNvSpPr>
            <p:nvPr/>
          </p:nvSpPr>
          <p:spPr bwMode="auto">
            <a:xfrm>
              <a:off x="8535" y="3619"/>
              <a:ext cx="681" cy="213"/>
            </a:xfrm>
            <a:custGeom>
              <a:avLst/>
              <a:gdLst>
                <a:gd name="T0" fmla="+- 0 9011 8535"/>
                <a:gd name="T1" fmla="*/ T0 w 681"/>
                <a:gd name="T2" fmla="+- 0 3793 3620"/>
                <a:gd name="T3" fmla="*/ 3793 h 213"/>
                <a:gd name="T4" fmla="+- 0 9014 8535"/>
                <a:gd name="T5" fmla="*/ T4 w 681"/>
                <a:gd name="T6" fmla="+- 0 3818 3620"/>
                <a:gd name="T7" fmla="*/ 3818 h 213"/>
                <a:gd name="T8" fmla="+- 0 9034 8535"/>
                <a:gd name="T9" fmla="*/ T8 w 681"/>
                <a:gd name="T10" fmla="+- 0 3833 3620"/>
                <a:gd name="T11" fmla="*/ 3833 h 213"/>
                <a:gd name="T12" fmla="+- 0 9171 8535"/>
                <a:gd name="T13" fmla="*/ T12 w 681"/>
                <a:gd name="T14" fmla="+- 0 3750 3620"/>
                <a:gd name="T15" fmla="*/ 3750 h 213"/>
                <a:gd name="T16" fmla="+- 0 8717 8535"/>
                <a:gd name="T17" fmla="*/ T16 w 681"/>
                <a:gd name="T18" fmla="+- 0 3620 3620"/>
                <a:gd name="T19" fmla="*/ 3620 h 213"/>
                <a:gd name="T20" fmla="+- 0 8717 8535"/>
                <a:gd name="T21" fmla="*/ T20 w 681"/>
                <a:gd name="T22" fmla="+- 0 3832 3620"/>
                <a:gd name="T23" fmla="*/ 3832 h 213"/>
                <a:gd name="T24" fmla="+- 0 8737 8535"/>
                <a:gd name="T25" fmla="*/ T24 w 681"/>
                <a:gd name="T26" fmla="+- 0 3817 3620"/>
                <a:gd name="T27" fmla="*/ 3817 h 213"/>
                <a:gd name="T28" fmla="+- 0 8740 8535"/>
                <a:gd name="T29" fmla="*/ T28 w 681"/>
                <a:gd name="T30" fmla="+- 0 3792 3620"/>
                <a:gd name="T31" fmla="*/ 3792 h 213"/>
                <a:gd name="T32" fmla="+- 0 8581 8535"/>
                <a:gd name="T33" fmla="*/ T32 w 681"/>
                <a:gd name="T34" fmla="+- 0 3748 3620"/>
                <a:gd name="T35" fmla="*/ 3748 h 213"/>
                <a:gd name="T36" fmla="+- 0 8666 8535"/>
                <a:gd name="T37" fmla="*/ T36 w 681"/>
                <a:gd name="T38" fmla="+- 0 3702 3620"/>
                <a:gd name="T39" fmla="*/ 3702 h 213"/>
                <a:gd name="T40" fmla="+- 0 8744 8535"/>
                <a:gd name="T41" fmla="*/ T40 w 681"/>
                <a:gd name="T42" fmla="+- 0 3645 3620"/>
                <a:gd name="T43" fmla="*/ 3645 h 213"/>
                <a:gd name="T44" fmla="+- 0 8731 8535"/>
                <a:gd name="T45" fmla="*/ T44 w 681"/>
                <a:gd name="T46" fmla="+- 0 3624 3620"/>
                <a:gd name="T47" fmla="*/ 3624 h 213"/>
                <a:gd name="T48" fmla="+- 0 9126 8535"/>
                <a:gd name="T49" fmla="*/ T48 w 681"/>
                <a:gd name="T50" fmla="+- 0 3727 3620"/>
                <a:gd name="T51" fmla="*/ 3727 h 213"/>
                <a:gd name="T52" fmla="+- 0 9171 8535"/>
                <a:gd name="T53" fmla="*/ T52 w 681"/>
                <a:gd name="T54" fmla="+- 0 3750 3620"/>
                <a:gd name="T55" fmla="*/ 3750 h 213"/>
                <a:gd name="T56" fmla="+- 0 9159 8535"/>
                <a:gd name="T57" fmla="*/ T56 w 681"/>
                <a:gd name="T58" fmla="+- 0 3747 3620"/>
                <a:gd name="T59" fmla="*/ 3747 h 213"/>
                <a:gd name="T60" fmla="+- 0 9035 8535"/>
                <a:gd name="T61" fmla="*/ T60 w 681"/>
                <a:gd name="T62" fmla="+- 0 3621 3620"/>
                <a:gd name="T63" fmla="*/ 3621 h 213"/>
                <a:gd name="T64" fmla="+- 0 9015 8535"/>
                <a:gd name="T65" fmla="*/ T64 w 681"/>
                <a:gd name="T66" fmla="+- 0 3635 3620"/>
                <a:gd name="T67" fmla="*/ 3635 h 213"/>
                <a:gd name="T68" fmla="+- 0 9012 8535"/>
                <a:gd name="T69" fmla="*/ T68 w 681"/>
                <a:gd name="T70" fmla="+- 0 3660 3620"/>
                <a:gd name="T71" fmla="*/ 3660 h 213"/>
                <a:gd name="T72" fmla="+- 0 9171 8535"/>
                <a:gd name="T73" fmla="*/ T72 w 681"/>
                <a:gd name="T74" fmla="+- 0 3705 3620"/>
                <a:gd name="T75" fmla="*/ 3705 h 213"/>
                <a:gd name="T76" fmla="+- 0 9177 8535"/>
                <a:gd name="T77" fmla="*/ T76 w 681"/>
                <a:gd name="T78" fmla="+- 0 3750 3620"/>
                <a:gd name="T79" fmla="*/ 3750 h 213"/>
                <a:gd name="T80" fmla="+- 0 9035 8535"/>
                <a:gd name="T81" fmla="*/ T80 w 681"/>
                <a:gd name="T82" fmla="+- 0 3621 3620"/>
                <a:gd name="T83" fmla="*/ 3621 h 213"/>
                <a:gd name="T84" fmla="+- 0 8626 8535"/>
                <a:gd name="T85" fmla="*/ T84 w 681"/>
                <a:gd name="T86" fmla="+- 0 3725 3620"/>
                <a:gd name="T87" fmla="*/ 3725 h 213"/>
                <a:gd name="T88" fmla="+- 0 9086 8535"/>
                <a:gd name="T89" fmla="*/ T88 w 681"/>
                <a:gd name="T90" fmla="+- 0 3750 3620"/>
                <a:gd name="T91" fmla="*/ 3750 h 213"/>
                <a:gd name="T92" fmla="+- 0 9087 8535"/>
                <a:gd name="T93" fmla="*/ T92 w 681"/>
                <a:gd name="T94" fmla="+- 0 3704 3620"/>
                <a:gd name="T95" fmla="*/ 3704 h 213"/>
                <a:gd name="T96" fmla="+- 0 8581 8535"/>
                <a:gd name="T97" fmla="*/ T96 w 681"/>
                <a:gd name="T98" fmla="+- 0 3702 3620"/>
                <a:gd name="T99" fmla="*/ 3702 h 213"/>
                <a:gd name="T100" fmla="+- 0 8665 8535"/>
                <a:gd name="T101" fmla="*/ T100 w 681"/>
                <a:gd name="T102" fmla="+- 0 3748 3620"/>
                <a:gd name="T103" fmla="*/ 3748 h 213"/>
                <a:gd name="T104" fmla="+- 0 8592 8535"/>
                <a:gd name="T105" fmla="*/ T104 w 681"/>
                <a:gd name="T106" fmla="+- 0 3745 3620"/>
                <a:gd name="T107" fmla="*/ 3745 h 213"/>
                <a:gd name="T108" fmla="+- 0 8660 8535"/>
                <a:gd name="T109" fmla="*/ T108 w 681"/>
                <a:gd name="T110" fmla="+- 0 3706 3620"/>
                <a:gd name="T111" fmla="*/ 3706 h 213"/>
                <a:gd name="T112" fmla="+- 0 8581 8535"/>
                <a:gd name="T113" fmla="*/ T112 w 681"/>
                <a:gd name="T114" fmla="+- 0 3702 3620"/>
                <a:gd name="T115" fmla="*/ 3702 h 213"/>
                <a:gd name="T116" fmla="+- 0 9126 8535"/>
                <a:gd name="T117" fmla="*/ T116 w 681"/>
                <a:gd name="T118" fmla="+- 0 3727 3620"/>
                <a:gd name="T119" fmla="*/ 3727 h 213"/>
                <a:gd name="T120" fmla="+- 0 9159 8535"/>
                <a:gd name="T121" fmla="*/ T120 w 681"/>
                <a:gd name="T122" fmla="+- 0 3708 3620"/>
                <a:gd name="T123" fmla="*/ 3708 h 213"/>
                <a:gd name="T124" fmla="+- 0 9159 8535"/>
                <a:gd name="T125" fmla="*/ T124 w 681"/>
                <a:gd name="T126" fmla="+- 0 3708 3620"/>
                <a:gd name="T127" fmla="*/ 3708 h 213"/>
                <a:gd name="T128" fmla="+- 0 9171 8535"/>
                <a:gd name="T129" fmla="*/ T128 w 681"/>
                <a:gd name="T130" fmla="+- 0 3747 3620"/>
                <a:gd name="T131" fmla="*/ 3747 h 213"/>
                <a:gd name="T132" fmla="+- 0 8592 8535"/>
                <a:gd name="T133" fmla="*/ T132 w 681"/>
                <a:gd name="T134" fmla="+- 0 3706 3620"/>
                <a:gd name="T135" fmla="*/ 3706 h 213"/>
                <a:gd name="T136" fmla="+- 0 8626 8535"/>
                <a:gd name="T137" fmla="*/ T136 w 681"/>
                <a:gd name="T138" fmla="+- 0 3725 3620"/>
                <a:gd name="T139" fmla="*/ 3725 h 213"/>
                <a:gd name="T140" fmla="+- 0 8626 8535"/>
                <a:gd name="T141" fmla="*/ T140 w 681"/>
                <a:gd name="T142" fmla="+- 0 3725 3620"/>
                <a:gd name="T143" fmla="*/ 3725 h 213"/>
                <a:gd name="T144" fmla="+- 0 8659 8535"/>
                <a:gd name="T145" fmla="*/ T144 w 681"/>
                <a:gd name="T146" fmla="+- 0 3745 3620"/>
                <a:gd name="T147" fmla="*/ 3745 h 213"/>
                <a:gd name="T148" fmla="+- 0 9087 8535"/>
                <a:gd name="T149" fmla="*/ T148 w 681"/>
                <a:gd name="T150" fmla="+- 0 3704 3620"/>
                <a:gd name="T151" fmla="*/ 3704 h 213"/>
                <a:gd name="T152" fmla="+- 0 9159 8535"/>
                <a:gd name="T153" fmla="*/ T152 w 681"/>
                <a:gd name="T154" fmla="+- 0 3708 3620"/>
                <a:gd name="T155" fmla="*/ 3708 h 213"/>
                <a:gd name="T156" fmla="+- 0 9171 8535"/>
                <a:gd name="T157" fmla="*/ T156 w 681"/>
                <a:gd name="T158" fmla="+- 0 3705 3620"/>
                <a:gd name="T159" fmla="*/ 3705 h 213"/>
                <a:gd name="T160" fmla="+- 0 8660 8535"/>
                <a:gd name="T161" fmla="*/ T160 w 681"/>
                <a:gd name="T162" fmla="+- 0 3706 3620"/>
                <a:gd name="T163" fmla="*/ 3706 h 213"/>
                <a:gd name="T164" fmla="+- 0 8626 8535"/>
                <a:gd name="T165" fmla="*/ T164 w 681"/>
                <a:gd name="T166" fmla="+- 0 3725 3620"/>
                <a:gd name="T167" fmla="*/ 3725 h 213"/>
                <a:gd name="T168" fmla="+- 0 8666 8535"/>
                <a:gd name="T169" fmla="*/ T168 w 681"/>
                <a:gd name="T170" fmla="+- 0 3702 3620"/>
                <a:gd name="T171" fmla="*/ 3702 h 213"/>
                <a:gd name="T172" fmla="+- 0 8665 8535"/>
                <a:gd name="T173" fmla="*/ T172 w 681"/>
                <a:gd name="T174" fmla="+- 0 3703 3620"/>
                <a:gd name="T175" fmla="*/ 3703 h 2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681" h="213">
                  <a:moveTo>
                    <a:pt x="551" y="130"/>
                  </a:moveTo>
                  <a:lnTo>
                    <a:pt x="476" y="173"/>
                  </a:lnTo>
                  <a:lnTo>
                    <a:pt x="473" y="187"/>
                  </a:lnTo>
                  <a:lnTo>
                    <a:pt x="479" y="198"/>
                  </a:lnTo>
                  <a:lnTo>
                    <a:pt x="485" y="209"/>
                  </a:lnTo>
                  <a:lnTo>
                    <a:pt x="499" y="213"/>
                  </a:lnTo>
                  <a:lnTo>
                    <a:pt x="642" y="130"/>
                  </a:lnTo>
                  <a:lnTo>
                    <a:pt x="636" y="130"/>
                  </a:lnTo>
                  <a:lnTo>
                    <a:pt x="551" y="130"/>
                  </a:lnTo>
                  <a:close/>
                  <a:moveTo>
                    <a:pt x="182" y="0"/>
                  </a:moveTo>
                  <a:lnTo>
                    <a:pt x="0" y="105"/>
                  </a:lnTo>
                  <a:lnTo>
                    <a:pt x="182" y="212"/>
                  </a:lnTo>
                  <a:lnTo>
                    <a:pt x="196" y="208"/>
                  </a:lnTo>
                  <a:lnTo>
                    <a:pt x="202" y="197"/>
                  </a:lnTo>
                  <a:lnTo>
                    <a:pt x="208" y="186"/>
                  </a:lnTo>
                  <a:lnTo>
                    <a:pt x="205" y="172"/>
                  </a:lnTo>
                  <a:lnTo>
                    <a:pt x="130" y="128"/>
                  </a:lnTo>
                  <a:lnTo>
                    <a:pt x="46" y="128"/>
                  </a:lnTo>
                  <a:lnTo>
                    <a:pt x="46" y="82"/>
                  </a:lnTo>
                  <a:lnTo>
                    <a:pt x="131" y="82"/>
                  </a:lnTo>
                  <a:lnTo>
                    <a:pt x="205" y="39"/>
                  </a:lnTo>
                  <a:lnTo>
                    <a:pt x="209" y="25"/>
                  </a:lnTo>
                  <a:lnTo>
                    <a:pt x="203" y="14"/>
                  </a:lnTo>
                  <a:lnTo>
                    <a:pt x="196" y="4"/>
                  </a:lnTo>
                  <a:lnTo>
                    <a:pt x="182" y="0"/>
                  </a:lnTo>
                  <a:close/>
                  <a:moveTo>
                    <a:pt x="591" y="107"/>
                  </a:moveTo>
                  <a:lnTo>
                    <a:pt x="551" y="130"/>
                  </a:lnTo>
                  <a:lnTo>
                    <a:pt x="636" y="130"/>
                  </a:lnTo>
                  <a:lnTo>
                    <a:pt x="636" y="127"/>
                  </a:lnTo>
                  <a:lnTo>
                    <a:pt x="624" y="127"/>
                  </a:lnTo>
                  <a:lnTo>
                    <a:pt x="591" y="107"/>
                  </a:lnTo>
                  <a:close/>
                  <a:moveTo>
                    <a:pt x="500" y="1"/>
                  </a:moveTo>
                  <a:lnTo>
                    <a:pt x="486" y="5"/>
                  </a:lnTo>
                  <a:lnTo>
                    <a:pt x="480" y="15"/>
                  </a:lnTo>
                  <a:lnTo>
                    <a:pt x="473" y="26"/>
                  </a:lnTo>
                  <a:lnTo>
                    <a:pt x="477" y="40"/>
                  </a:lnTo>
                  <a:lnTo>
                    <a:pt x="552" y="84"/>
                  </a:lnTo>
                  <a:lnTo>
                    <a:pt x="636" y="85"/>
                  </a:lnTo>
                  <a:lnTo>
                    <a:pt x="636" y="130"/>
                  </a:lnTo>
                  <a:lnTo>
                    <a:pt x="642" y="130"/>
                  </a:lnTo>
                  <a:lnTo>
                    <a:pt x="681" y="108"/>
                  </a:lnTo>
                  <a:lnTo>
                    <a:pt x="500" y="1"/>
                  </a:lnTo>
                  <a:close/>
                  <a:moveTo>
                    <a:pt x="130" y="83"/>
                  </a:moveTo>
                  <a:lnTo>
                    <a:pt x="91" y="105"/>
                  </a:lnTo>
                  <a:lnTo>
                    <a:pt x="130" y="128"/>
                  </a:lnTo>
                  <a:lnTo>
                    <a:pt x="551" y="130"/>
                  </a:lnTo>
                  <a:lnTo>
                    <a:pt x="591" y="107"/>
                  </a:lnTo>
                  <a:lnTo>
                    <a:pt x="552" y="84"/>
                  </a:lnTo>
                  <a:lnTo>
                    <a:pt x="130" y="83"/>
                  </a:lnTo>
                  <a:close/>
                  <a:moveTo>
                    <a:pt x="46" y="82"/>
                  </a:moveTo>
                  <a:lnTo>
                    <a:pt x="46" y="128"/>
                  </a:lnTo>
                  <a:lnTo>
                    <a:pt x="130" y="128"/>
                  </a:lnTo>
                  <a:lnTo>
                    <a:pt x="124" y="125"/>
                  </a:lnTo>
                  <a:lnTo>
                    <a:pt x="57" y="125"/>
                  </a:lnTo>
                  <a:lnTo>
                    <a:pt x="57" y="86"/>
                  </a:lnTo>
                  <a:lnTo>
                    <a:pt x="125" y="86"/>
                  </a:lnTo>
                  <a:lnTo>
                    <a:pt x="130" y="83"/>
                  </a:lnTo>
                  <a:lnTo>
                    <a:pt x="46" y="82"/>
                  </a:lnTo>
                  <a:close/>
                  <a:moveTo>
                    <a:pt x="624" y="88"/>
                  </a:moveTo>
                  <a:lnTo>
                    <a:pt x="591" y="107"/>
                  </a:lnTo>
                  <a:lnTo>
                    <a:pt x="624" y="127"/>
                  </a:lnTo>
                  <a:lnTo>
                    <a:pt x="624" y="88"/>
                  </a:lnTo>
                  <a:close/>
                  <a:moveTo>
                    <a:pt x="636" y="88"/>
                  </a:moveTo>
                  <a:lnTo>
                    <a:pt x="624" y="88"/>
                  </a:lnTo>
                  <a:lnTo>
                    <a:pt x="624" y="127"/>
                  </a:lnTo>
                  <a:lnTo>
                    <a:pt x="636" y="127"/>
                  </a:lnTo>
                  <a:lnTo>
                    <a:pt x="636" y="88"/>
                  </a:lnTo>
                  <a:close/>
                  <a:moveTo>
                    <a:pt x="57" y="86"/>
                  </a:moveTo>
                  <a:lnTo>
                    <a:pt x="57" y="125"/>
                  </a:lnTo>
                  <a:lnTo>
                    <a:pt x="91" y="105"/>
                  </a:lnTo>
                  <a:lnTo>
                    <a:pt x="57" y="86"/>
                  </a:lnTo>
                  <a:close/>
                  <a:moveTo>
                    <a:pt x="91" y="105"/>
                  </a:moveTo>
                  <a:lnTo>
                    <a:pt x="57" y="125"/>
                  </a:lnTo>
                  <a:lnTo>
                    <a:pt x="124" y="125"/>
                  </a:lnTo>
                  <a:lnTo>
                    <a:pt x="91" y="105"/>
                  </a:lnTo>
                  <a:close/>
                  <a:moveTo>
                    <a:pt x="552" y="84"/>
                  </a:moveTo>
                  <a:lnTo>
                    <a:pt x="591" y="107"/>
                  </a:lnTo>
                  <a:lnTo>
                    <a:pt x="624" y="88"/>
                  </a:lnTo>
                  <a:lnTo>
                    <a:pt x="636" y="88"/>
                  </a:lnTo>
                  <a:lnTo>
                    <a:pt x="636" y="85"/>
                  </a:lnTo>
                  <a:lnTo>
                    <a:pt x="552" y="84"/>
                  </a:lnTo>
                  <a:close/>
                  <a:moveTo>
                    <a:pt x="125" y="86"/>
                  </a:moveTo>
                  <a:lnTo>
                    <a:pt x="57" y="86"/>
                  </a:lnTo>
                  <a:lnTo>
                    <a:pt x="91" y="105"/>
                  </a:lnTo>
                  <a:lnTo>
                    <a:pt x="125" y="86"/>
                  </a:lnTo>
                  <a:close/>
                  <a:moveTo>
                    <a:pt x="131" y="82"/>
                  </a:moveTo>
                  <a:lnTo>
                    <a:pt x="46" y="82"/>
                  </a:lnTo>
                  <a:lnTo>
                    <a:pt x="130" y="83"/>
                  </a:lnTo>
                  <a:lnTo>
                    <a:pt x="131" y="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22">
              <a:extLst>
                <a:ext uri="{FF2B5EF4-FFF2-40B4-BE49-F238E27FC236}">
                  <a16:creationId xmlns:a16="http://schemas.microsoft.com/office/drawing/2014/main" id="{367D781D-4DAD-457F-8FED-D18DB696B867}"/>
                </a:ext>
              </a:extLst>
            </p:cNvPr>
            <p:cNvSpPr>
              <a:spLocks noChangeShapeType="1"/>
            </p:cNvSpPr>
            <p:nvPr/>
          </p:nvSpPr>
          <p:spPr bwMode="auto">
            <a:xfrm>
              <a:off x="9193" y="696"/>
              <a:ext cx="0" cy="3402"/>
            </a:xfrm>
            <a:prstGeom prst="line">
              <a:avLst/>
            </a:prstGeom>
            <a:noFill/>
            <a:ln w="28956">
              <a:solidFill>
                <a:srgbClr val="A6A6A6"/>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Text Box 23">
              <a:extLst>
                <a:ext uri="{FF2B5EF4-FFF2-40B4-BE49-F238E27FC236}">
                  <a16:creationId xmlns:a16="http://schemas.microsoft.com/office/drawing/2014/main" id="{E42D5BA0-2283-4BA1-9869-5137AACCD8B3}"/>
                </a:ext>
              </a:extLst>
            </p:cNvPr>
            <p:cNvSpPr txBox="1">
              <a:spLocks noChangeArrowheads="1"/>
            </p:cNvSpPr>
            <p:nvPr/>
          </p:nvSpPr>
          <p:spPr bwMode="auto">
            <a:xfrm>
              <a:off x="5359" y="2156"/>
              <a:ext cx="31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ts val="800"/>
                </a:spcAft>
                <a:buClrTx/>
                <a:buSzTx/>
                <a:buFontTx/>
                <a:buNone/>
                <a:tabLst/>
              </a:pPr>
              <a:r>
                <a:rPr kumimoji="0" lang="en-US" altLang="en-US" sz="1600" b="0" i="1" u="none" strike="noStrike" cap="none" normalizeH="0" baseline="30000">
                  <a:ln>
                    <a:noFill/>
                  </a:ln>
                  <a:solidFill>
                    <a:srgbClr val="FF0000"/>
                  </a:solidFill>
                  <a:effectLst/>
                  <a:latin typeface="Times New Roman" panose="02020603050405020304" pitchFamily="18" charset="0"/>
                  <a:ea typeface="Arial" panose="020B0604020202020204" pitchFamily="34" charset="0"/>
                </a:rPr>
                <a:t>t</a:t>
              </a:r>
              <a:r>
                <a:rPr kumimoji="0" lang="en-US" altLang="en-US" sz="1000" b="0" i="0" u="none" strike="noStrike" cap="none" normalizeH="0" baseline="0">
                  <a:ln>
                    <a:noFill/>
                  </a:ln>
                  <a:solidFill>
                    <a:srgbClr val="FF0000"/>
                  </a:solidFill>
                  <a:effectLst/>
                  <a:latin typeface="Times New Roman" panose="02020603050405020304" pitchFamily="18" charset="0"/>
                  <a:ea typeface="Arial" panose="020B0604020202020204" pitchFamily="34" charset="0"/>
                </a:rPr>
                <a:t>cq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4">
              <a:extLst>
                <a:ext uri="{FF2B5EF4-FFF2-40B4-BE49-F238E27FC236}">
                  <a16:creationId xmlns:a16="http://schemas.microsoft.com/office/drawing/2014/main" id="{13DF25FA-EE3E-4115-915C-E6E2A5BF22A4}"/>
                </a:ext>
              </a:extLst>
            </p:cNvPr>
            <p:cNvSpPr txBox="1">
              <a:spLocks noChangeArrowheads="1"/>
            </p:cNvSpPr>
            <p:nvPr/>
          </p:nvSpPr>
          <p:spPr bwMode="auto">
            <a:xfrm>
              <a:off x="8621" y="3722"/>
              <a:ext cx="56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ts val="800"/>
                </a:spcAft>
                <a:buClrTx/>
                <a:buSzTx/>
                <a:buFontTx/>
                <a:buNone/>
                <a:tabLst/>
              </a:pPr>
              <a:r>
                <a:rPr kumimoji="0" lang="en-US" altLang="en-US" sz="1600" b="0" i="1" u="none" strike="noStrike" cap="none" normalizeH="0" baseline="30000">
                  <a:ln>
                    <a:noFill/>
                  </a:ln>
                  <a:solidFill>
                    <a:srgbClr val="FF0000"/>
                  </a:solidFill>
                  <a:effectLst/>
                  <a:latin typeface="Times New Roman" panose="02020603050405020304" pitchFamily="18" charset="0"/>
                  <a:ea typeface="Arial" panose="020B0604020202020204" pitchFamily="34" charset="0"/>
                </a:rPr>
                <a:t>t</a:t>
              </a:r>
              <a:r>
                <a:rPr kumimoji="0" lang="en-US" altLang="en-US" sz="1000" b="0" i="0" u="none" strike="noStrike" cap="none" normalizeH="0" baseline="0">
                  <a:ln>
                    <a:noFill/>
                  </a:ln>
                  <a:solidFill>
                    <a:srgbClr val="FF0000"/>
                  </a:solidFill>
                  <a:effectLst/>
                  <a:latin typeface="Times New Roman" panose="02020603050405020304" pitchFamily="18" charset="0"/>
                  <a:ea typeface="Arial" panose="020B0604020202020204" pitchFamily="34" charset="0"/>
                </a:rPr>
                <a:t>setup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33" name="Picture 32" descr="A screenshot of a computer&#10;&#10;Description automatically generated with medium confidence">
            <a:extLst>
              <a:ext uri="{FF2B5EF4-FFF2-40B4-BE49-F238E27FC236}">
                <a16:creationId xmlns:a16="http://schemas.microsoft.com/office/drawing/2014/main" id="{8986E3CC-B357-477A-B43B-8B1C147AB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651" y="4551995"/>
            <a:ext cx="3269263" cy="1463167"/>
          </a:xfrm>
          <a:prstGeom prst="rect">
            <a:avLst/>
          </a:prstGeom>
        </p:spPr>
      </p:pic>
      <p:sp>
        <p:nvSpPr>
          <p:cNvPr id="34" name="TextBox 33">
            <a:extLst>
              <a:ext uri="{FF2B5EF4-FFF2-40B4-BE49-F238E27FC236}">
                <a16:creationId xmlns:a16="http://schemas.microsoft.com/office/drawing/2014/main" id="{6459973D-647A-4B1A-AA9C-3B080581644B}"/>
              </a:ext>
            </a:extLst>
          </p:cNvPr>
          <p:cNvSpPr txBox="1"/>
          <p:nvPr/>
        </p:nvSpPr>
        <p:spPr>
          <a:xfrm>
            <a:off x="246274" y="4758061"/>
            <a:ext cx="643673"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CLK</a:t>
            </a:r>
          </a:p>
        </p:txBody>
      </p:sp>
      <p:sp>
        <p:nvSpPr>
          <p:cNvPr id="35" name="TextBox 34">
            <a:extLst>
              <a:ext uri="{FF2B5EF4-FFF2-40B4-BE49-F238E27FC236}">
                <a16:creationId xmlns:a16="http://schemas.microsoft.com/office/drawing/2014/main" id="{AAA8CF43-FF2B-4FF9-B705-E9571B4AA290}"/>
              </a:ext>
            </a:extLst>
          </p:cNvPr>
          <p:cNvSpPr txBox="1"/>
          <p:nvPr/>
        </p:nvSpPr>
        <p:spPr>
          <a:xfrm>
            <a:off x="133592" y="5248752"/>
            <a:ext cx="643673" cy="369332"/>
          </a:xfrm>
          <a:prstGeom prst="rect">
            <a:avLst/>
          </a:prstGeom>
          <a:noFill/>
        </p:spPr>
        <p:txBody>
          <a:bodyPr wrap="square" rtlCol="0">
            <a:spAutoFit/>
          </a:bodyPr>
          <a:lstStyle/>
          <a:p>
            <a:pPr algn="ctr"/>
            <a:r>
              <a:rPr lang="en-US" i="1" dirty="0">
                <a:solidFill>
                  <a:schemeClr val="bg1">
                    <a:lumMod val="50000"/>
                  </a:schemeClr>
                </a:solidFill>
                <a:latin typeface="Times New Roman" panose="02020603050405020304" pitchFamily="18" charset="0"/>
                <a:cs typeface="Times New Roman" panose="02020603050405020304" pitchFamily="18" charset="0"/>
              </a:rPr>
              <a:t>D</a:t>
            </a:r>
          </a:p>
        </p:txBody>
      </p:sp>
      <p:sp>
        <p:nvSpPr>
          <p:cNvPr id="36" name="TextBox 35">
            <a:extLst>
              <a:ext uri="{FF2B5EF4-FFF2-40B4-BE49-F238E27FC236}">
                <a16:creationId xmlns:a16="http://schemas.microsoft.com/office/drawing/2014/main" id="{A299BF3F-C246-4A28-BE86-9B50F09AA952}"/>
              </a:ext>
            </a:extLst>
          </p:cNvPr>
          <p:cNvSpPr txBox="1"/>
          <p:nvPr/>
        </p:nvSpPr>
        <p:spPr>
          <a:xfrm>
            <a:off x="211772" y="5799250"/>
            <a:ext cx="643673" cy="369332"/>
          </a:xfrm>
          <a:prstGeom prst="rect">
            <a:avLst/>
          </a:prstGeom>
          <a:noFill/>
        </p:spPr>
        <p:txBody>
          <a:bodyPr wrap="square" rtlCol="0">
            <a:spAutoFit/>
          </a:bodyPr>
          <a:lstStyle/>
          <a:p>
            <a:pPr algn="ctr"/>
            <a:r>
              <a:rPr lang="en-US" i="1" dirty="0">
                <a:solidFill>
                  <a:srgbClr val="7030A0"/>
                </a:solidFill>
                <a:latin typeface="Times New Roman" panose="02020603050405020304" pitchFamily="18" charset="0"/>
                <a:cs typeface="Times New Roman" panose="02020603050405020304" pitchFamily="18" charset="0"/>
              </a:rPr>
              <a:t>A</a:t>
            </a:r>
          </a:p>
        </p:txBody>
      </p:sp>
      <p:sp>
        <p:nvSpPr>
          <p:cNvPr id="37" name="TextBox 36">
            <a:extLst>
              <a:ext uri="{FF2B5EF4-FFF2-40B4-BE49-F238E27FC236}">
                <a16:creationId xmlns:a16="http://schemas.microsoft.com/office/drawing/2014/main" id="{1DFC4E8C-9906-47A9-8ED0-3303881D8DDB}"/>
              </a:ext>
            </a:extLst>
          </p:cNvPr>
          <p:cNvSpPr txBox="1"/>
          <p:nvPr/>
        </p:nvSpPr>
        <p:spPr>
          <a:xfrm>
            <a:off x="161525" y="6279305"/>
            <a:ext cx="643673" cy="369332"/>
          </a:xfrm>
          <a:prstGeom prst="rect">
            <a:avLst/>
          </a:prstGeom>
          <a:noFill/>
        </p:spPr>
        <p:txBody>
          <a:bodyPr wrap="square" rtlCol="0">
            <a:spAutoFit/>
          </a:bodyPr>
          <a:lstStyle/>
          <a:p>
            <a:pPr algn="ctr"/>
            <a:r>
              <a:rPr lang="en-US" i="1" dirty="0">
                <a:solidFill>
                  <a:srgbClr val="7030A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6930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SYNOPSYS-SHAPE" val="Y"/>
</p:tagLst>
</file>

<file path=ppt/tags/tag2.xml><?xml version="1.0" encoding="utf-8"?>
<p:tagLst xmlns:a="http://schemas.openxmlformats.org/drawingml/2006/main" xmlns:r="http://schemas.openxmlformats.org/officeDocument/2006/relationships" xmlns:p="http://schemas.openxmlformats.org/presentationml/2006/main">
  <p:tag name="SYNOPSYS-SHAPE" val="Y"/>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5.xml><?xml version="1.0" encoding="utf-8"?>
<p:tagLst xmlns:a="http://schemas.openxmlformats.org/drawingml/2006/main" xmlns:r="http://schemas.openxmlformats.org/officeDocument/2006/relationships" xmlns:p="http://schemas.openxmlformats.org/presentationml/2006/main">
  <p:tag name="SYNOPSYS-SHAPE" val="Y"/>
</p:tagLst>
</file>

<file path=ppt/tags/tag6.xml><?xml version="1.0" encoding="utf-8"?>
<p:tagLst xmlns:a="http://schemas.openxmlformats.org/drawingml/2006/main" xmlns:r="http://schemas.openxmlformats.org/officeDocument/2006/relationships" xmlns:p="http://schemas.openxmlformats.org/presentationml/2006/main">
  <p:tag name="SYNOPSYS-SHAPE" va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EB5962ACAC845AA64BBEB8D4C924E" ma:contentTypeVersion="10" ma:contentTypeDescription="Create a new document." ma:contentTypeScope="" ma:versionID="7b7ae792cc70fab05f8054df08dcb397">
  <xsd:schema xmlns:xsd="http://www.w3.org/2001/XMLSchema" xmlns:xs="http://www.w3.org/2001/XMLSchema" xmlns:p="http://schemas.microsoft.com/office/2006/metadata/properties" xmlns:ns3="b15ad441-ce25-4434-9d40-e05fc3014e35" xmlns:ns4="00167242-5ccc-4fe7-b3ec-4a4da1d69fbb" targetNamespace="http://schemas.microsoft.com/office/2006/metadata/properties" ma:root="true" ma:fieldsID="9f41aff8eb2d3304a2df574fd6345a81" ns3:_="" ns4:_="">
    <xsd:import namespace="b15ad441-ce25-4434-9d40-e05fc3014e35"/>
    <xsd:import namespace="00167242-5ccc-4fe7-b3ec-4a4da1d69fb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ad441-ce25-4434-9d40-e05fc3014e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167242-5ccc-4fe7-b3ec-4a4da1d69f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C2515B-0F27-4E97-9392-D619B2EBE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5ad441-ce25-4434-9d40-e05fc3014e35"/>
    <ds:schemaRef ds:uri="00167242-5ccc-4fe7-b3ec-4a4da1d69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D3F1F-89D3-4738-91DA-54BC7C6C40D8}">
  <ds:schemaRefs>
    <ds:schemaRef ds:uri="http://schemas.microsoft.com/sharepoint/v3/contenttype/forms"/>
  </ds:schemaRefs>
</ds:datastoreItem>
</file>

<file path=customXml/itemProps3.xml><?xml version="1.0" encoding="utf-8"?>
<ds:datastoreItem xmlns:ds="http://schemas.openxmlformats.org/officeDocument/2006/customXml" ds:itemID="{2800976E-D23F-409C-86BF-A44AF6C21373}">
  <ds:schemaRefs>
    <ds:schemaRef ds:uri="b15ad441-ce25-4434-9d40-e05fc3014e35"/>
    <ds:schemaRef ds:uri="http://www.w3.org/XML/1998/namespace"/>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00167242-5ccc-4fe7-b3ec-4a4da1d69fb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1080</TotalTime>
  <Words>4645</Words>
  <Application>Microsoft Office PowerPoint</Application>
  <PresentationFormat>Widescreen</PresentationFormat>
  <Paragraphs>474</Paragraphs>
  <Slides>76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Calibri</vt:lpstr>
      <vt:lpstr>Calibri Light</vt:lpstr>
      <vt:lpstr>Cambria Math</vt:lpstr>
      <vt:lpstr>Gothic Uralic</vt:lpstr>
      <vt:lpstr>Segoe UI</vt:lpstr>
      <vt:lpstr>Times New Roman</vt:lpstr>
      <vt:lpstr>Wingdings</vt:lpstr>
      <vt:lpstr>Office Theme</vt:lpstr>
      <vt:lpstr>Static Time Analysis(STA) for FPGA</vt:lpstr>
      <vt:lpstr>Agenda</vt:lpstr>
      <vt:lpstr>Unit Objective</vt:lpstr>
      <vt:lpstr>Synchronous Design - 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Unit Objective</vt:lpstr>
      <vt:lpstr>Unit Agenda - Part1</vt:lpstr>
      <vt:lpstr>Default Design Scenario</vt:lpstr>
      <vt:lpstr>Timing Analysis During/After Synthesis</vt:lpstr>
      <vt:lpstr>Constraining Register-to-Register Paths</vt:lpstr>
      <vt:lpstr>Constraining Register-to-Register Paths: Example</vt:lpstr>
      <vt:lpstr>Ideal Clock Behavior</vt:lpstr>
      <vt:lpstr>Modeling Clock Trees</vt:lpstr>
      <vt:lpstr>Modeling Clock Skew</vt:lpstr>
      <vt:lpstr>Set_clock_uncertainty and Setup Time</vt:lpstr>
      <vt:lpstr>Modeling Latency or Insertion Delay</vt:lpstr>
      <vt:lpstr>Modeling Transition Time</vt:lpstr>
      <vt:lpstr>Pre/Post layout Clock</vt:lpstr>
      <vt:lpstr>Constraining Input Path</vt:lpstr>
      <vt:lpstr>Constraining Input Paths: Example </vt:lpstr>
      <vt:lpstr>Constraining Output Paths</vt:lpstr>
      <vt:lpstr>Constraining Output Paths: Example</vt:lpstr>
      <vt:lpstr>Default I/O Clock Latency and Uncertainty</vt:lpstr>
      <vt:lpstr>Multiple Inputs/Outputs -same Constraints</vt:lpstr>
      <vt:lpstr>Unit Agenda - Part 2</vt:lpstr>
      <vt:lpstr>Agenda</vt:lpstr>
      <vt:lpstr>Unit Agenda - Part 2</vt:lpstr>
      <vt:lpstr>Example: Combinational Path</vt:lpstr>
      <vt:lpstr>Constraining a Purely Combinational Design</vt:lpstr>
      <vt:lpstr>Answer: Use a Virtual Clock!</vt:lpstr>
      <vt:lpstr>Example: Combinational Design</vt:lpstr>
      <vt:lpstr>Time Budgeting (1/2)</vt:lpstr>
      <vt:lpstr>Time Budgeting (2/2)</vt:lpstr>
      <vt:lpstr>Time Budgeting Example</vt:lpstr>
      <vt:lpstr>Timing Constraint Summary</vt:lpstr>
      <vt:lpstr>Summary: Unit Objective</vt:lpstr>
      <vt:lpstr>Agenda</vt:lpstr>
      <vt:lpstr>Unit Objective</vt:lpstr>
      <vt:lpstr>Agenda – Part 1</vt:lpstr>
      <vt:lpstr>Multiple Synchronous Clock Designs</vt:lpstr>
      <vt:lpstr>Multiple Clock Input Delay</vt:lpstr>
      <vt:lpstr>Maximum Internal Input Delay Calculation</vt:lpstr>
      <vt:lpstr>Maximum Internal Output Delay Calculation</vt:lpstr>
      <vt:lpstr>Agenda - Part 1</vt:lpstr>
      <vt:lpstr>Clock Propagation Through Sequential Logic</vt:lpstr>
      <vt:lpstr>Generated Clocks - Instantiated Register</vt:lpstr>
      <vt:lpstr>Agenda - Part 2</vt:lpstr>
      <vt:lpstr>Logically Exclusive Clocks: Problem #1</vt:lpstr>
      <vt:lpstr>Logically Exclusive Clocks: Solution #1</vt:lpstr>
      <vt:lpstr>Logically Exclusive Clocks: Problem #2</vt:lpstr>
      <vt:lpstr>Logically Exclusive Clocks: Solution #2</vt:lpstr>
      <vt:lpstr>Multiple Clocks Per Register : Problem #3</vt:lpstr>
      <vt:lpstr>Multiple Clocks Per Register : Solution #3</vt:lpstr>
      <vt:lpstr>Challenge Exercise </vt:lpstr>
      <vt:lpstr>Challenge Exercise: Solution </vt:lpstr>
      <vt:lpstr>Agenda - Part 3</vt:lpstr>
      <vt:lpstr>Asynchronous Clock Designs</vt:lpstr>
      <vt:lpstr>Synthesizing with Asynchronous Clocks</vt:lpstr>
      <vt:lpstr>Asynchronous Designs Constraints</vt:lpstr>
      <vt:lpstr>Agenda - Part 3</vt:lpstr>
      <vt:lpstr>Example Multi-cycle Design</vt:lpstr>
      <vt:lpstr>Timing With Multi-cycle Constraints</vt:lpstr>
      <vt:lpstr>Default Hold Check</vt:lpstr>
      <vt:lpstr>Set the Proper Hold Constraint</vt:lpstr>
      <vt:lpstr>Summary: Unit Objective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Abdelazeem</dc:creator>
  <cp:lastModifiedBy>Ahmed Abdelazeem</cp:lastModifiedBy>
  <cp:revision>72</cp:revision>
  <dcterms:created xsi:type="dcterms:W3CDTF">2022-03-08T10:26:49Z</dcterms:created>
  <dcterms:modified xsi:type="dcterms:W3CDTF">2022-05-23T12:18:34Z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0x010100C50EB5962ACAC845AA64BBEB8D4C924E</vt:lpwstr>
  </property>
</Properties>
</file>